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飯塚昭博" initials="飯塚昭博" lastIdx="4" clrIdx="0">
    <p:extLst>
      <p:ext uri="{19B8F6BF-5375-455C-9EA6-DF929625EA0E}">
        <p15:presenceInfo xmlns:p15="http://schemas.microsoft.com/office/powerpoint/2012/main" userId="飯塚昭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CC"/>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674"/>
  </p:normalViewPr>
  <p:slideViewPr>
    <p:cSldViewPr snapToGrid="0" snapToObjects="1">
      <p:cViewPr varScale="1">
        <p:scale>
          <a:sx n="21" d="100"/>
          <a:sy n="21" d="100"/>
        </p:scale>
        <p:origin x="3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90FCFF-83D3-4BEB-920E-70874316F367}" type="datetimeFigureOut">
              <a:rPr kumimoji="1" lang="ja-JP" altLang="en-US" smtClean="0"/>
              <a:t>2017/5/8</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6F5D14C-921E-4112-8418-FB0280478CF9}" type="slidenum">
              <a:rPr kumimoji="1" lang="ja-JP" altLang="en-US" smtClean="0"/>
              <a:t>‹#›</a:t>
            </a:fld>
            <a:endParaRPr kumimoji="1" lang="ja-JP" altLang="en-US"/>
          </a:p>
        </p:txBody>
      </p:sp>
    </p:spTree>
    <p:extLst>
      <p:ext uri="{BB962C8B-B14F-4D97-AF65-F5344CB8AC3E}">
        <p14:creationId xmlns:p14="http://schemas.microsoft.com/office/powerpoint/2010/main" val="312794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409512"/>
            <a:ext cx="24408000" cy="1631216"/>
          </a:xfrm>
          <a:prstGeom prst="rect">
            <a:avLst/>
          </a:prstGeom>
          <a:noFill/>
        </p:spPr>
        <p:txBody>
          <a:bodyPr wrap="square" rtlCol="0">
            <a:noAutofit/>
          </a:bodyPr>
          <a:lstStyle/>
          <a:p>
            <a:pPr algn="ctr"/>
            <a:r>
              <a:rPr lang="ja-JP" altLang="en-US" sz="7200" spc="2000" dirty="0" smtClean="0">
                <a:latin typeface="Meiryo" charset="-128"/>
                <a:ea typeface="Meiryo" charset="-128"/>
                <a:cs typeface="Meiryo" charset="-128"/>
              </a:rPr>
              <a:t>非鉄金属資源循環工学寄付研究部門</a:t>
            </a:r>
            <a:endParaRPr lang="en-US" altLang="ja-JP" sz="7200" spc="2000" dirty="0" smtClean="0">
              <a:latin typeface="Meiryo" charset="-128"/>
              <a:ea typeface="Meiryo" charset="-128"/>
              <a:cs typeface="Meiryo" charset="-128"/>
            </a:endParaRPr>
          </a:p>
          <a:p>
            <a:pPr algn="ctr"/>
            <a:r>
              <a:rPr kumimoji="1" lang="ja-JP" altLang="en-US" sz="7200" u="none" spc="2000" baseline="0" dirty="0" smtClean="0">
                <a:effectLst/>
                <a:latin typeface="Meiryo" charset="-128"/>
                <a:ea typeface="Meiryo" charset="-128"/>
                <a:cs typeface="Meiryo" charset="-128"/>
              </a:rPr>
              <a:t>（</a:t>
            </a:r>
            <a:r>
              <a:rPr kumimoji="1" lang="en-US" altLang="ja-JP" sz="7200" u="none" spc="2000" baseline="0" dirty="0" smtClean="0">
                <a:effectLst/>
                <a:latin typeface="Meiryo" charset="-128"/>
                <a:ea typeface="Meiryo" charset="-128"/>
                <a:cs typeface="Meiryo" charset="-128"/>
              </a:rPr>
              <a:t>JX</a:t>
            </a:r>
            <a:r>
              <a:rPr kumimoji="1" lang="ja-JP" altLang="en-US" sz="7200" u="none" spc="2000" baseline="0" dirty="0" smtClean="0">
                <a:effectLst/>
                <a:latin typeface="Meiryo" charset="-128"/>
                <a:ea typeface="Meiryo" charset="-128"/>
                <a:cs typeface="Meiryo" charset="-128"/>
              </a:rPr>
              <a:t>金属寄付ユニット）</a:t>
            </a:r>
            <a:endParaRPr kumimoji="1" lang="ja-JP" altLang="en-US" sz="7200" u="none" spc="2000" baseline="0" dirty="0">
              <a:effectLst/>
              <a:latin typeface="Meiryo" charset="-128"/>
              <a:ea typeface="Meiryo" charset="-128"/>
              <a:cs typeface="Meiryo" charset="-128"/>
            </a:endParaRPr>
          </a:p>
        </p:txBody>
      </p:sp>
      <p:sp>
        <p:nvSpPr>
          <p:cNvPr id="7" name="テキスト ボックス 6"/>
          <p:cNvSpPr txBox="1"/>
          <p:nvPr/>
        </p:nvSpPr>
        <p:spPr>
          <a:xfrm>
            <a:off x="900019" y="4864829"/>
            <a:ext cx="24408000" cy="1169551"/>
          </a:xfrm>
          <a:prstGeom prst="rect">
            <a:avLst/>
          </a:prstGeom>
          <a:noFill/>
        </p:spPr>
        <p:txBody>
          <a:bodyPr wrap="square" rtlCol="0">
            <a:spAutoFit/>
          </a:bodyPr>
          <a:lstStyle/>
          <a:p>
            <a:pPr algn="ctr"/>
            <a:r>
              <a:rPr kumimoji="1" lang="ja-JP" altLang="en-US" sz="7000" u="none" spc="1000" baseline="0" dirty="0" smtClean="0">
                <a:effectLst/>
                <a:latin typeface="Meiryo" charset="-128"/>
                <a:ea typeface="Meiryo" charset="-128"/>
                <a:cs typeface="Meiryo" charset="-128"/>
              </a:rPr>
              <a:t>［</a:t>
            </a:r>
            <a:r>
              <a:rPr lang="ja-JP" altLang="en-US" sz="7000" spc="1000" dirty="0" smtClean="0">
                <a:latin typeface="Meiryo" charset="-128"/>
                <a:ea typeface="Meiryo" charset="-128"/>
                <a:cs typeface="Meiryo" charset="-128"/>
              </a:rPr>
              <a:t>高度資源循環型社会の構築を目指して</a:t>
            </a:r>
            <a:r>
              <a:rPr kumimoji="1" lang="ja-JP" altLang="en-US" sz="7000" u="none" spc="1000" baseline="0" dirty="0" smtClean="0">
                <a:effectLst/>
                <a:latin typeface="Meiryo" charset="-128"/>
                <a:ea typeface="Meiryo" charset="-128"/>
                <a:cs typeface="Meiryo" charset="-128"/>
              </a:rPr>
              <a:t>］</a:t>
            </a:r>
            <a:endParaRPr kumimoji="1" lang="ja-JP" altLang="en-US" sz="7000" u="none" spc="1000" baseline="0" dirty="0">
              <a:effectLst/>
              <a:latin typeface="Meiryo" charset="-128"/>
              <a:ea typeface="Meiryo" charset="-128"/>
              <a:cs typeface="Meiryo" charset="-128"/>
            </a:endParaRPr>
          </a:p>
        </p:txBody>
      </p:sp>
      <p:sp>
        <p:nvSpPr>
          <p:cNvPr id="8" name="テキスト ボックス 7"/>
          <p:cNvSpPr txBox="1"/>
          <p:nvPr/>
        </p:nvSpPr>
        <p:spPr>
          <a:xfrm>
            <a:off x="900019" y="5878969"/>
            <a:ext cx="24408000" cy="1938992"/>
          </a:xfrm>
          <a:prstGeom prst="rect">
            <a:avLst/>
          </a:prstGeom>
          <a:noFill/>
        </p:spPr>
        <p:txBody>
          <a:bodyPr wrap="square" rtlCol="0">
            <a:spAutoFit/>
          </a:bodyPr>
          <a:lstStyle/>
          <a:p>
            <a:pPr algn="ctr">
              <a:lnSpc>
                <a:spcPct val="150000"/>
              </a:lnSpc>
            </a:pPr>
            <a:r>
              <a:rPr kumimoji="1" lang="ja-JP" altLang="en-US" sz="4000" u="none" spc="300" baseline="0" dirty="0" smtClean="0">
                <a:effectLst/>
                <a:latin typeface="Meiryo" charset="-128"/>
                <a:ea typeface="Meiryo" charset="-128"/>
                <a:cs typeface="Meiryo" charset="-128"/>
              </a:rPr>
              <a:t>生産技術研究所 寄付研究部門 </a:t>
            </a:r>
            <a:endParaRPr kumimoji="1" lang="en-US" altLang="ja-JP" sz="4000" u="none" spc="300" baseline="0" dirty="0" smtClean="0">
              <a:effectLst/>
              <a:latin typeface="Meiryo" charset="-128"/>
              <a:ea typeface="Meiryo" charset="-128"/>
              <a:cs typeface="Meiryo" charset="-128"/>
            </a:endParaRPr>
          </a:p>
          <a:p>
            <a:pPr algn="ctr">
              <a:lnSpc>
                <a:spcPct val="150000"/>
              </a:lnSpc>
            </a:pPr>
            <a:r>
              <a:rPr kumimoji="1" lang="en-US" altLang="ja-JP" sz="4000" u="none" spc="300" baseline="0" dirty="0" smtClean="0">
                <a:effectLst/>
                <a:ea typeface="Arial" charset="0"/>
                <a:cs typeface="Arial" charset="0"/>
              </a:rPr>
              <a:t>Institute of Industrial Science, Endowed</a:t>
            </a:r>
            <a:r>
              <a:rPr kumimoji="1" lang="en-US" altLang="ja-JP" sz="4000" u="none" spc="300" dirty="0" smtClean="0">
                <a:effectLst/>
                <a:ea typeface="Arial" charset="0"/>
                <a:cs typeface="Arial" charset="0"/>
              </a:rPr>
              <a:t> Chairs</a:t>
            </a:r>
            <a:endParaRPr kumimoji="1" lang="ja-JP" altLang="en-US" sz="4000" u="none" spc="300" baseline="0" dirty="0">
              <a:effectLst/>
              <a:ea typeface="Arial" charset="0"/>
              <a:cs typeface="Arial" charset="0"/>
            </a:endParaRPr>
          </a:p>
        </p:txBody>
      </p:sp>
      <p:sp>
        <p:nvSpPr>
          <p:cNvPr id="9" name="テキスト ボックス 8"/>
          <p:cNvSpPr txBox="1"/>
          <p:nvPr/>
        </p:nvSpPr>
        <p:spPr>
          <a:xfrm>
            <a:off x="15961895" y="8630662"/>
            <a:ext cx="9159351" cy="784830"/>
          </a:xfrm>
          <a:prstGeom prst="rect">
            <a:avLst/>
          </a:prstGeom>
          <a:noFill/>
        </p:spPr>
        <p:txBody>
          <a:bodyPr wrap="square" rtlCol="0">
            <a:spAutoFit/>
          </a:bodyPr>
          <a:lstStyle/>
          <a:p>
            <a:pPr algn="r">
              <a:lnSpc>
                <a:spcPct val="150000"/>
              </a:lnSpc>
            </a:pPr>
            <a:r>
              <a:rPr lang="en-US" altLang="ja-JP" sz="3000" spc="300" dirty="0">
                <a:ea typeface="Arial" charset="0"/>
                <a:cs typeface="Arial" charset="0"/>
              </a:rPr>
              <a:t>http://</a:t>
            </a:r>
            <a:r>
              <a:rPr lang="en-US" altLang="ja-JP" sz="3000" spc="300" dirty="0" smtClean="0">
                <a:ea typeface="Arial" charset="0"/>
                <a:cs typeface="Arial" charset="0"/>
              </a:rPr>
              <a:t>www.metals-recycling.iis.u-tokyo.ac.jp</a:t>
            </a:r>
            <a:endParaRPr lang="en-US" altLang="ja-JP" sz="3000" spc="300" dirty="0">
              <a:ea typeface="Arial" charset="0"/>
              <a:cs typeface="Arial" charset="0"/>
            </a:endParaRPr>
          </a:p>
        </p:txBody>
      </p:sp>
      <p:sp>
        <p:nvSpPr>
          <p:cNvPr id="10" name="テキスト ボックス 9"/>
          <p:cNvSpPr txBox="1"/>
          <p:nvPr/>
        </p:nvSpPr>
        <p:spPr>
          <a:xfrm>
            <a:off x="8617527" y="8052775"/>
            <a:ext cx="8972984" cy="727122"/>
          </a:xfrm>
          <a:prstGeom prst="rect">
            <a:avLst/>
          </a:prstGeom>
          <a:noFill/>
        </p:spPr>
        <p:txBody>
          <a:bodyPr wrap="square" rtlCol="0">
            <a:spAutoFit/>
          </a:bodyPr>
          <a:lstStyle/>
          <a:p>
            <a:pPr algn="ctr">
              <a:lnSpc>
                <a:spcPct val="150000"/>
              </a:lnSpc>
            </a:pPr>
            <a:r>
              <a:rPr lang="ja-JP" altLang="en-US" sz="3000" spc="300" dirty="0" smtClean="0">
                <a:latin typeface="Meiryo" charset="-128"/>
                <a:ea typeface="Meiryo" charset="-128"/>
                <a:cs typeface="Meiryo" charset="-128"/>
              </a:rPr>
              <a:t>非鉄金属循環資源工学</a:t>
            </a:r>
            <a:endParaRPr kumimoji="1" lang="ja-JP" altLang="en-US" sz="3000" u="none" spc="300" baseline="0" dirty="0">
              <a:effectLst/>
              <a:latin typeface="Meiryo" charset="-128"/>
              <a:ea typeface="Meiryo" charset="-128"/>
              <a:cs typeface="Meiryo" charset="-128"/>
            </a:endParaRPr>
          </a:p>
        </p:txBody>
      </p:sp>
      <p:sp>
        <p:nvSpPr>
          <p:cNvPr id="11" name="テキスト ボックス 10"/>
          <p:cNvSpPr txBox="1"/>
          <p:nvPr/>
        </p:nvSpPr>
        <p:spPr>
          <a:xfrm>
            <a:off x="1023816" y="843140"/>
            <a:ext cx="9874580" cy="727122"/>
          </a:xfrm>
          <a:prstGeom prst="rect">
            <a:avLst/>
          </a:prstGeom>
          <a:noFill/>
        </p:spPr>
        <p:txBody>
          <a:bodyPr wrap="square" rtlCol="0">
            <a:spAutoFit/>
          </a:bodyPr>
          <a:lstStyle/>
          <a:p>
            <a:pPr>
              <a:lnSpc>
                <a:spcPct val="150000"/>
              </a:lnSpc>
            </a:pPr>
            <a:r>
              <a:rPr lang="ja-JP" altLang="en-US" sz="3000" spc="300" dirty="0" smtClean="0">
                <a:solidFill>
                  <a:schemeClr val="bg1"/>
                </a:solidFill>
                <a:latin typeface="Meiryo" charset="-128"/>
                <a:ea typeface="Meiryo" charset="-128"/>
                <a:cs typeface="Meiryo" charset="-128"/>
              </a:rPr>
              <a:t>非鉄金属・レアメタルのリサイクル</a:t>
            </a:r>
            <a:endParaRPr kumimoji="1" lang="ja-JP" altLang="en-US" sz="3000" u="none" spc="300" baseline="0" dirty="0">
              <a:solidFill>
                <a:schemeClr val="bg1"/>
              </a:solidFill>
              <a:effectLst/>
              <a:latin typeface="Meiryo" charset="-128"/>
              <a:ea typeface="Meiryo" charset="-128"/>
              <a:cs typeface="Meiryo"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kumimoji="1" lang="en-US" altLang="ja-JP" sz="3000" u="none" spc="300" baseline="0" dirty="0" smtClean="0">
                <a:solidFill>
                  <a:schemeClr val="bg1"/>
                </a:solidFill>
                <a:effectLst/>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3" name="テキスト ボックス 12"/>
          <p:cNvSpPr txBox="1"/>
          <p:nvPr/>
        </p:nvSpPr>
        <p:spPr>
          <a:xfrm>
            <a:off x="1045756" y="8630662"/>
            <a:ext cx="4357518" cy="727122"/>
          </a:xfrm>
          <a:prstGeom prst="rect">
            <a:avLst/>
          </a:prstGeom>
          <a:noFill/>
        </p:spPr>
        <p:txBody>
          <a:bodyPr wrap="square" rtlCol="0">
            <a:spAutoFit/>
          </a:bodyPr>
          <a:lstStyle/>
          <a:p>
            <a:pPr>
              <a:lnSpc>
                <a:spcPct val="150000"/>
              </a:lnSpc>
            </a:pPr>
            <a:r>
              <a:rPr lang="ja-JP" altLang="en-US" sz="3000" spc="300" dirty="0">
                <a:solidFill>
                  <a:schemeClr val="bg1"/>
                </a:solidFill>
                <a:latin typeface="Meiryo" charset="-128"/>
                <a:ea typeface="Meiryo" charset="-128"/>
                <a:cs typeface="Meiryo" charset="-128"/>
              </a:rPr>
              <a:t>マテリアル</a:t>
            </a:r>
            <a:r>
              <a:rPr lang="ja-JP" altLang="en-US" sz="3000" spc="300" dirty="0" smtClean="0">
                <a:solidFill>
                  <a:schemeClr val="bg1"/>
                </a:solidFill>
                <a:latin typeface="Meiryo" charset="-128"/>
                <a:ea typeface="Meiryo" charset="-128"/>
                <a:cs typeface="Meiryo" charset="-128"/>
              </a:rPr>
              <a:t>工学</a:t>
            </a:r>
            <a:r>
              <a:rPr lang="ja-JP" altLang="en-US" sz="3000" spc="300" dirty="0">
                <a:solidFill>
                  <a:schemeClr val="bg1"/>
                </a:solidFill>
                <a:latin typeface="Meiryo" charset="-128"/>
                <a:ea typeface="Meiryo" charset="-128"/>
                <a:cs typeface="Meiryo" charset="-128"/>
              </a:rPr>
              <a:t>専攻</a:t>
            </a:r>
            <a:endParaRPr kumimoji="1" lang="ja-JP" altLang="en-US" sz="3000" u="none" spc="300" baseline="0" dirty="0">
              <a:solidFill>
                <a:schemeClr val="bg1"/>
              </a:solidFill>
              <a:effectLst/>
              <a:latin typeface="Meiryo" charset="-128"/>
              <a:ea typeface="Meiryo" charset="-128"/>
              <a:cs typeface="Meiryo" charset="-128"/>
            </a:endParaRPr>
          </a:p>
        </p:txBody>
      </p:sp>
      <p:sp>
        <p:nvSpPr>
          <p:cNvPr id="258" name="Rectangle 11"/>
          <p:cNvSpPr>
            <a:spLocks/>
          </p:cNvSpPr>
          <p:nvPr/>
        </p:nvSpPr>
        <p:spPr bwMode="auto">
          <a:xfrm>
            <a:off x="1557338" y="9729788"/>
            <a:ext cx="22796500" cy="1503362"/>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buFont typeface="Lucida Grande" charset="0"/>
              <a:buNone/>
            </a:pPr>
            <a:r>
              <a:rPr lang="ja-JP" altLang="en-US" sz="7200" u="sng" dirty="0">
                <a:solidFill>
                  <a:schemeClr val="bg1"/>
                </a:solidFill>
                <a:latin typeface="Arial" panose="020B0604020202020204" pitchFamily="34" charset="0"/>
                <a:ea typeface="メイリオ" panose="020B0604030504040204" pitchFamily="50" charset="-128"/>
              </a:rPr>
              <a:t>先進的な資源循環技術を開発する産学連携拠点</a:t>
            </a:r>
            <a:endParaRPr lang="en-US" altLang="ja-JP" sz="7200" u="sng" dirty="0">
              <a:solidFill>
                <a:schemeClr val="bg1"/>
              </a:solidFill>
              <a:latin typeface="Arial" panose="020B0604020202020204" pitchFamily="34" charset="0"/>
              <a:ea typeface="メイリオ" panose="020B0604030504040204" pitchFamily="50" charset="-128"/>
            </a:endParaRPr>
          </a:p>
        </p:txBody>
      </p:sp>
      <p:sp>
        <p:nvSpPr>
          <p:cNvPr id="259" name="正方形/長方形 3"/>
          <p:cNvSpPr>
            <a:spLocks noChangeArrowheads="1"/>
          </p:cNvSpPr>
          <p:nvPr/>
        </p:nvSpPr>
        <p:spPr bwMode="auto">
          <a:xfrm>
            <a:off x="3148315" y="11878133"/>
            <a:ext cx="7957752" cy="129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eaLnBrk="1" hangingPunct="1">
              <a:lnSpc>
                <a:spcPts val="4700"/>
              </a:lnSpc>
              <a:spcBef>
                <a:spcPct val="0"/>
              </a:spcBef>
              <a:buSzTx/>
              <a:buFontTx/>
              <a:buNone/>
            </a:pP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寄付者</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 ＪＸ</a:t>
            </a: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金属株式</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会社</a:t>
            </a:r>
            <a:r>
              <a:rPr lang="en-US" altLang="ja-JP" sz="4400" b="1" dirty="0">
                <a:latin typeface="Arial" panose="020B0604020202020204" pitchFamily="34" charset="0"/>
                <a:ea typeface="メイリオ" panose="020B0604030504040204" pitchFamily="50" charset="-128"/>
                <a:sym typeface="Arial" panose="020B0604020202020204" pitchFamily="34" charset="0"/>
              </a:rPr>
              <a:t>		</a:t>
            </a:r>
            <a:r>
              <a:rPr lang="ja-JP" altLang="en-US" sz="4400" b="1" dirty="0">
                <a:latin typeface="Arial" panose="020B0604020202020204" pitchFamily="34" charset="0"/>
                <a:ea typeface="メイリオ" panose="020B0604030504040204" pitchFamily="50" charset="-128"/>
                <a:sym typeface="Arial" panose="020B0604020202020204" pitchFamily="34" charset="0"/>
              </a:rPr>
              <a:t>　</a:t>
            </a:r>
            <a:endParaRPr lang="en-US" altLang="ja-JP" sz="4400" b="1" dirty="0">
              <a:latin typeface="Arial" panose="020B0604020202020204" pitchFamily="34" charset="0"/>
              <a:ea typeface="メイリオ" panose="020B0604030504040204" pitchFamily="50" charset="-128"/>
              <a:sym typeface="Arial" panose="020B0604020202020204" pitchFamily="34" charset="0"/>
            </a:endParaRPr>
          </a:p>
        </p:txBody>
      </p:sp>
      <p:sp>
        <p:nvSpPr>
          <p:cNvPr id="260" name="正方形/長方形 3"/>
          <p:cNvSpPr>
            <a:spLocks noChangeArrowheads="1"/>
          </p:cNvSpPr>
          <p:nvPr/>
        </p:nvSpPr>
        <p:spPr bwMode="auto">
          <a:xfrm>
            <a:off x="1649718" y="12977700"/>
            <a:ext cx="11105845" cy="55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ja-JP" altLang="en-US" sz="2800" b="1" dirty="0">
                <a:latin typeface="Arial" panose="020B0604020202020204" pitchFamily="34" charset="0"/>
                <a:ea typeface="メイリオ" panose="020B0604030504040204" pitchFamily="50" charset="-128"/>
                <a:sym typeface="Arial" panose="020B0604020202020204" pitchFamily="34" charset="0"/>
              </a:rPr>
              <a:t>　社会の持続的な発展には、環境を保全しながらリサイクルを推進し、資源を循環させる必要があります。良質な天然資源が減少するとともに資源ナショナリズムが台頭する現在、レアメタルはもとより、ベースメタルについてもリサイクルを推進することが、我が国にとって重要な課題となっています</a:t>
            </a:r>
            <a:r>
              <a:rPr lang="ja-JP" altLang="en-US" sz="2800" b="1" dirty="0" smtClean="0">
                <a:latin typeface="Arial" panose="020B0604020202020204" pitchFamily="34" charset="0"/>
                <a:ea typeface="メイリオ" panose="020B0604030504040204" pitchFamily="50" charset="-128"/>
                <a:sym typeface="Arial" panose="020B0604020202020204" pitchFamily="34" charset="0"/>
              </a:rPr>
              <a:t>。本寄付</a:t>
            </a:r>
            <a:r>
              <a:rPr lang="ja-JP" altLang="en-US" sz="2800" b="1" dirty="0">
                <a:latin typeface="Arial" panose="020B0604020202020204" pitchFamily="34" charset="0"/>
                <a:ea typeface="メイリオ" panose="020B0604030504040204" pitchFamily="50" charset="-128"/>
                <a:sym typeface="Arial" panose="020B0604020202020204" pitchFamily="34" charset="0"/>
              </a:rPr>
              <a:t>研究部門では、製錬技術を利用・発展させ、非鉄ベースメタルとレアメタルに関して新たな環境調和型リサイクル技術を開発するとともに、次代を担う若い研究者・技術者の育成を当該分野の企業と協力して推進しています。</a:t>
            </a:r>
          </a:p>
          <a:p>
            <a:pPr algn="just" eaLnBrk="1" hangingPunct="1">
              <a:lnSpc>
                <a:spcPts val="4700"/>
              </a:lnSpc>
              <a:spcBef>
                <a:spcPct val="0"/>
              </a:spcBef>
              <a:buSzTx/>
              <a:buFontTx/>
              <a:buNone/>
            </a:pPr>
            <a:endParaRPr lang="ja-JP" altLang="en-US" sz="2800" b="1" dirty="0">
              <a:latin typeface="Arial" panose="020B0604020202020204" pitchFamily="34" charset="0"/>
              <a:ea typeface="メイリオ" panose="020B0604030504040204" pitchFamily="50" charset="-128"/>
              <a:sym typeface="Arial" panose="020B0604020202020204" pitchFamily="34" charset="0"/>
            </a:endParaRPr>
          </a:p>
        </p:txBody>
      </p:sp>
      <p:grpSp>
        <p:nvGrpSpPr>
          <p:cNvPr id="3" name="グループ化 2"/>
          <p:cNvGrpSpPr/>
          <p:nvPr/>
        </p:nvGrpSpPr>
        <p:grpSpPr>
          <a:xfrm>
            <a:off x="1612900" y="18270000"/>
            <a:ext cx="11341100" cy="8172450"/>
            <a:chOff x="1612900" y="26679525"/>
            <a:chExt cx="11341100" cy="8172450"/>
          </a:xfrm>
        </p:grpSpPr>
        <p:pic>
          <p:nvPicPr>
            <p:cNvPr id="257"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0075" y="29781500"/>
              <a:ext cx="5584825" cy="5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2" name="テキスト ボックス 575"/>
            <p:cNvSpPr txBox="1">
              <a:spLocks noChangeArrowheads="1"/>
            </p:cNvSpPr>
            <p:nvPr/>
          </p:nvSpPr>
          <p:spPr bwMode="auto">
            <a:xfrm>
              <a:off x="4256314" y="28359100"/>
              <a:ext cx="71096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金属生産プロセスの最適化と</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有価金属のリサイクル手法の開発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7" name="Picture 32" descr="C:\Users\Taninouchi\東大生研\事務仕事\2014_04_JX寄付部門パンフ\顔写真（前田正史）.jpg"/>
            <p:cNvPicPr>
              <a:picLocks noChangeAspect="1" noChangeArrowheads="1"/>
            </p:cNvPicPr>
            <p:nvPr/>
          </p:nvPicPr>
          <p:blipFill>
            <a:blip r:embed="rId3">
              <a:extLst>
                <a:ext uri="{28A0092B-C50C-407E-A947-70E740481C1C}">
                  <a14:useLocalDpi xmlns:a14="http://schemas.microsoft.com/office/drawing/2010/main" val="0"/>
                </a:ext>
              </a:extLst>
            </a:blip>
            <a:srcRect t="8943" r="1768" b="13989"/>
            <a:stretch>
              <a:fillRect/>
            </a:stretch>
          </p:blipFill>
          <p:spPr bwMode="auto">
            <a:xfrm>
              <a:off x="1648800" y="26715600"/>
              <a:ext cx="251936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正方形/長方形 40"/>
            <p:cNvSpPr>
              <a:spLocks noChangeArrowheads="1"/>
            </p:cNvSpPr>
            <p:nvPr/>
          </p:nvSpPr>
          <p:spPr bwMode="auto">
            <a:xfrm>
              <a:off x="1612900" y="26679525"/>
              <a:ext cx="11341100" cy="810101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273" name="Rectangle 19"/>
            <p:cNvSpPr>
              <a:spLocks noChangeArrowheads="1"/>
            </p:cNvSpPr>
            <p:nvPr/>
          </p:nvSpPr>
          <p:spPr bwMode="auto">
            <a:xfrm>
              <a:off x="4256314" y="26815941"/>
              <a:ext cx="480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前田　正史</a:t>
              </a:r>
              <a:endParaRPr lang="en-US" altLang="ja-JP" sz="40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80" name="テキスト ボックス 575"/>
            <p:cNvSpPr txBox="1">
              <a:spLocks noChangeArrowheads="1"/>
            </p:cNvSpPr>
            <p:nvPr/>
          </p:nvSpPr>
          <p:spPr bwMode="auto">
            <a:xfrm>
              <a:off x="4256314" y="27462163"/>
              <a:ext cx="5570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東京大学　生産技術研究所　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2" name="テキスト ボックス 59"/>
            <p:cNvSpPr txBox="1">
              <a:spLocks noChangeArrowheads="1"/>
            </p:cNvSpPr>
            <p:nvPr/>
          </p:nvSpPr>
          <p:spPr bwMode="auto">
            <a:xfrm>
              <a:off x="7894638" y="29826000"/>
              <a:ext cx="48609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2800" dirty="0">
                  <a:solidFill>
                    <a:schemeClr val="tx1"/>
                  </a:solidFill>
                  <a:ea typeface="メイリオ" panose="020B0604030504040204" pitchFamily="50" charset="-128"/>
                </a:rPr>
                <a:t>金属生産プロセスに関連する金属元素やその酸化物、水溶液中のイオンの挙動などを解明しています。化学熱力学と物質移動の観点から反応条件を評価し、既存プロセスの改良や新規プロセスの提案を行っています。</a:t>
              </a:r>
              <a:endParaRPr kumimoji="1" lang="ja-JP" altLang="en-US" sz="2800" dirty="0">
                <a:solidFill>
                  <a:schemeClr val="tx1"/>
                </a:solidFill>
                <a:ea typeface="メイリオ" panose="020B0604030504040204" pitchFamily="50" charset="-128"/>
              </a:endParaRPr>
            </a:p>
          </p:txBody>
        </p:sp>
      </p:grpSp>
      <p:grpSp>
        <p:nvGrpSpPr>
          <p:cNvPr id="4" name="グループ化 3"/>
          <p:cNvGrpSpPr/>
          <p:nvPr/>
        </p:nvGrpSpPr>
        <p:grpSpPr>
          <a:xfrm>
            <a:off x="13274675" y="26679600"/>
            <a:ext cx="11339513" cy="8101012"/>
            <a:chOff x="13274675" y="18270538"/>
            <a:chExt cx="11339513" cy="8101012"/>
          </a:xfrm>
        </p:grpSpPr>
        <p:pic>
          <p:nvPicPr>
            <p:cNvPr id="256"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15963" y="21458238"/>
              <a:ext cx="6119812" cy="486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1" name="正方形/長方形 42"/>
            <p:cNvSpPr>
              <a:spLocks noChangeArrowheads="1"/>
            </p:cNvSpPr>
            <p:nvPr/>
          </p:nvSpPr>
          <p:spPr bwMode="auto">
            <a:xfrm>
              <a:off x="13274675" y="18270538"/>
              <a:ext cx="11339513" cy="810101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272" name="Picture 40" descr="C:\Users\Taninouchi\東大生研\事務仕事\2016_12_JX寄付部門パンフ_2015_山中研\2016年度_第2版\追加記事_所先生\所千晴写真.jpg"/>
            <p:cNvPicPr>
              <a:picLocks noChangeAspect="1" noChangeArrowheads="1"/>
            </p:cNvPicPr>
            <p:nvPr/>
          </p:nvPicPr>
          <p:blipFill>
            <a:blip r:embed="rId5">
              <a:extLst>
                <a:ext uri="{28A0092B-C50C-407E-A947-70E740481C1C}">
                  <a14:useLocalDpi xmlns:a14="http://schemas.microsoft.com/office/drawing/2010/main" val="0"/>
                </a:ext>
              </a:extLst>
            </a:blip>
            <a:srcRect t="9415" b="17615"/>
            <a:stretch>
              <a:fillRect/>
            </a:stretch>
          </p:blipFill>
          <p:spPr bwMode="auto">
            <a:xfrm>
              <a:off x="13309200" y="18306000"/>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Rectangle 19"/>
            <p:cNvSpPr>
              <a:spLocks noChangeArrowheads="1"/>
            </p:cNvSpPr>
            <p:nvPr/>
          </p:nvSpPr>
          <p:spPr bwMode="auto">
            <a:xfrm>
              <a:off x="16068220" y="18316800"/>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所　千晴</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6" name="テキスト ボックス 680"/>
            <p:cNvSpPr txBox="1">
              <a:spLocks noChangeArrowheads="1"/>
            </p:cNvSpPr>
            <p:nvPr/>
          </p:nvSpPr>
          <p:spPr bwMode="auto">
            <a:xfrm>
              <a:off x="16068220" y="20089813"/>
              <a:ext cx="812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廃棄物や難処理鉱物を「資源」として</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利用するための分離濃縮技術の開発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9" name="テキスト ボックス 575"/>
            <p:cNvSpPr txBox="1">
              <a:spLocks noChangeArrowheads="1"/>
            </p:cNvSpPr>
            <p:nvPr/>
          </p:nvSpPr>
          <p:spPr bwMode="auto">
            <a:xfrm>
              <a:off x="16068220" y="18926175"/>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早稲田大学　理工学術院　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3" name="テキスト ボックス 60"/>
            <p:cNvSpPr txBox="1">
              <a:spLocks noChangeArrowheads="1"/>
            </p:cNvSpPr>
            <p:nvPr/>
          </p:nvSpPr>
          <p:spPr bwMode="auto">
            <a:xfrm>
              <a:off x="19631025" y="21628100"/>
              <a:ext cx="4705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ja-JP" sz="2800" dirty="0">
                  <a:ea typeface="メイリオ" panose="020B0604030504040204" pitchFamily="50" charset="-128"/>
                </a:rPr>
                <a:t>廃棄物や鉱石を固体のままで分離濃縮する省エネルギー型プロセス</a:t>
              </a:r>
              <a:r>
                <a:rPr lang="ja-JP" altLang="en-US" sz="2800" dirty="0">
                  <a:ea typeface="メイリオ" panose="020B0604030504040204" pitchFamily="50" charset="-128"/>
                </a:rPr>
                <a:t>の研究開発</a:t>
              </a:r>
              <a:r>
                <a:rPr lang="ja-JP" altLang="ja-JP" sz="2800" dirty="0">
                  <a:ea typeface="メイリオ" panose="020B0604030504040204" pitchFamily="50" charset="-128"/>
                </a:rPr>
                <a:t>を行っています</a:t>
              </a:r>
              <a:r>
                <a:rPr lang="ja-JP" altLang="ja-JP" sz="2800" dirty="0" smtClean="0">
                  <a:ea typeface="メイリオ" panose="020B0604030504040204" pitchFamily="50" charset="-128"/>
                </a:rPr>
                <a:t>。</a:t>
              </a:r>
              <a:r>
                <a:rPr lang="ja-JP" altLang="en-US" sz="2800" dirty="0" smtClean="0">
                  <a:ea typeface="メイリオ" panose="020B0604030504040204" pitchFamily="50" charset="-128"/>
                </a:rPr>
                <a:t>このような固体分離濃縮</a:t>
              </a:r>
              <a:r>
                <a:rPr lang="ja-JP" altLang="en-US" sz="2800" smtClean="0">
                  <a:ea typeface="メイリオ" panose="020B0604030504040204" pitchFamily="50" charset="-128"/>
                </a:rPr>
                <a:t>技術は</a:t>
              </a:r>
              <a:r>
                <a:rPr lang="ja-JP" altLang="ja-JP" sz="2800" smtClean="0">
                  <a:ea typeface="メイリオ" panose="020B0604030504040204" pitchFamily="50" charset="-128"/>
                </a:rPr>
                <a:t>、</a:t>
              </a:r>
              <a:r>
                <a:rPr lang="ja-JP" altLang="ja-JP" sz="2800" dirty="0">
                  <a:ea typeface="メイリオ" panose="020B0604030504040204" pitchFamily="50" charset="-128"/>
                </a:rPr>
                <a:t>高温や薬剤で溶かして高純度の金属を生産するプロセスの「前処理」あるいは「中間処理」に位置し</a:t>
              </a:r>
              <a:r>
                <a:rPr lang="ja-JP" altLang="en-US" sz="2800" dirty="0">
                  <a:ea typeface="メイリオ" panose="020B0604030504040204" pitchFamily="50" charset="-128"/>
                </a:rPr>
                <a:t>ています。</a:t>
              </a:r>
              <a:endParaRPr lang="ja-JP" altLang="ja-JP" sz="2800" dirty="0">
                <a:ea typeface="メイリオ" panose="020B0604030504040204" pitchFamily="50" charset="-128"/>
              </a:endParaRPr>
            </a:p>
          </p:txBody>
        </p:sp>
      </p:grpSp>
      <p:grpSp>
        <p:nvGrpSpPr>
          <p:cNvPr id="2" name="グループ化 1"/>
          <p:cNvGrpSpPr/>
          <p:nvPr/>
        </p:nvGrpSpPr>
        <p:grpSpPr>
          <a:xfrm>
            <a:off x="13274675" y="18270000"/>
            <a:ext cx="11339513" cy="8101013"/>
            <a:chOff x="13274675" y="26679600"/>
            <a:chExt cx="11339513" cy="8101013"/>
          </a:xfrm>
        </p:grpSpPr>
        <p:sp>
          <p:nvSpPr>
            <p:cNvPr id="261" name="テキスト ボックス 22"/>
            <p:cNvSpPr txBox="1">
              <a:spLocks noChangeArrowheads="1"/>
            </p:cNvSpPr>
            <p:nvPr/>
          </p:nvSpPr>
          <p:spPr bwMode="auto">
            <a:xfrm>
              <a:off x="15932150" y="28384500"/>
              <a:ext cx="762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新しい金属リサイクルへの取り組み</a:t>
              </a: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「人工鉱床～</a:t>
              </a:r>
              <a:r>
                <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Reserve to Stock</a:t>
              </a: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6" name="Picture 144" descr="D:\Users\AsProf\サスセ\サスセパンフ2009\第１次\森田先生\nakamura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9200" y="26708400"/>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正方形/長方形 41"/>
            <p:cNvSpPr>
              <a:spLocks noChangeArrowheads="1"/>
            </p:cNvSpPr>
            <p:nvPr/>
          </p:nvSpPr>
          <p:spPr bwMode="auto">
            <a:xfrm>
              <a:off x="13274675" y="26679600"/>
              <a:ext cx="11339513" cy="810101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277" name="Rectangle 19"/>
            <p:cNvSpPr>
              <a:spLocks noChangeArrowheads="1"/>
            </p:cNvSpPr>
            <p:nvPr/>
          </p:nvSpPr>
          <p:spPr bwMode="auto">
            <a:xfrm>
              <a:off x="15932150" y="26816400"/>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中村　崇</a:t>
              </a:r>
              <a:endParaRPr lang="en-US" altLang="ja-JP" sz="40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8" name="テキスト ボックス 575"/>
            <p:cNvSpPr txBox="1">
              <a:spLocks noChangeArrowheads="1"/>
            </p:cNvSpPr>
            <p:nvPr/>
          </p:nvSpPr>
          <p:spPr bwMode="auto">
            <a:xfrm>
              <a:off x="15932150" y="27497088"/>
              <a:ext cx="6288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東北大学　多元物質科学研究所　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4" name="テキスト ボックス 61"/>
            <p:cNvSpPr txBox="1">
              <a:spLocks noChangeArrowheads="1"/>
            </p:cNvSpPr>
            <p:nvPr/>
          </p:nvSpPr>
          <p:spPr bwMode="auto">
            <a:xfrm>
              <a:off x="19631025" y="29824363"/>
              <a:ext cx="4705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2800" dirty="0">
                  <a:solidFill>
                    <a:schemeClr val="tx1"/>
                  </a:solidFill>
                  <a:ea typeface="メイリオ" panose="020B0604030504040204" pitchFamily="50" charset="-128"/>
                </a:rPr>
                <a:t>新たなリサイクルの姿として「人工鉱床」という考え方を提唱しています。現在すぐにリサイクルが出来ないものであっても、一定品位以上の有用金属を含むものを一定個所に集約し、将来に向けて取り出せる形にし、鉱床状態として貯留することを目指しています。</a:t>
              </a:r>
            </a:p>
          </p:txBody>
        </p:sp>
        <p:pic>
          <p:nvPicPr>
            <p:cNvPr id="285" name="Picture 4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68338" y="29957713"/>
              <a:ext cx="6119812" cy="474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グループ化 4"/>
          <p:cNvGrpSpPr/>
          <p:nvPr/>
        </p:nvGrpSpPr>
        <p:grpSpPr>
          <a:xfrm>
            <a:off x="1612900" y="26679600"/>
            <a:ext cx="11341100" cy="8101012"/>
            <a:chOff x="1612900" y="18270538"/>
            <a:chExt cx="11341100" cy="8101012"/>
          </a:xfrm>
        </p:grpSpPr>
        <p:sp>
          <p:nvSpPr>
            <p:cNvPr id="263" name="Rectangle 19"/>
            <p:cNvSpPr>
              <a:spLocks noChangeArrowheads="1"/>
            </p:cNvSpPr>
            <p:nvPr/>
          </p:nvSpPr>
          <p:spPr bwMode="auto">
            <a:xfrm>
              <a:off x="4241800" y="18316800"/>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岡部　徹</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64" name="テキスト ボックス 680"/>
            <p:cNvSpPr txBox="1">
              <a:spLocks noChangeArrowheads="1"/>
            </p:cNvSpPr>
            <p:nvPr/>
          </p:nvSpPr>
          <p:spPr bwMode="auto">
            <a:xfrm>
              <a:off x="4241800" y="20596225"/>
              <a:ext cx="843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レアメタルの新規リサイクル技術の開発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5"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48800" y="18306000"/>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正方形/長方形 1"/>
            <p:cNvSpPr>
              <a:spLocks noChangeArrowheads="1"/>
            </p:cNvSpPr>
            <p:nvPr/>
          </p:nvSpPr>
          <p:spPr bwMode="auto">
            <a:xfrm>
              <a:off x="1612900" y="18270538"/>
              <a:ext cx="11341100" cy="810101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275" name="テキスト ボックス 2"/>
            <p:cNvSpPr txBox="1">
              <a:spLocks noChangeArrowheads="1"/>
            </p:cNvSpPr>
            <p:nvPr/>
          </p:nvSpPr>
          <p:spPr bwMode="auto">
            <a:xfrm>
              <a:off x="7894638" y="21628800"/>
              <a:ext cx="49926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2800" dirty="0">
                  <a:ea typeface="メイリオ" panose="020B0604030504040204" pitchFamily="50" charset="-128"/>
                </a:rPr>
                <a:t>構造材として需要の増大が見込まれるチタン、工具材料として欠かすことができないタングステンとコバルト、ニッケル基超合金に使われるレニウム、自動車排ガス浄化触媒に含まれる白金族金属などに注目し、新規な</a:t>
              </a:r>
              <a:r>
                <a:rPr lang="ja-JP" altLang="en-US" sz="2800" dirty="0" smtClean="0">
                  <a:ea typeface="メイリオ" panose="020B0604030504040204" pitchFamily="50" charset="-128"/>
                </a:rPr>
                <a:t>高効率かつ環境調和型のリサイクル</a:t>
              </a:r>
              <a:r>
                <a:rPr lang="ja-JP" altLang="en-US" sz="2800" dirty="0">
                  <a:ea typeface="メイリオ" panose="020B0604030504040204" pitchFamily="50" charset="-128"/>
                </a:rPr>
                <a:t>技術の開発を行っています。</a:t>
              </a:r>
              <a:endParaRPr kumimoji="1" lang="ja-JP" altLang="en-US" sz="2800" dirty="0">
                <a:ea typeface="メイリオ" panose="020B0604030504040204" pitchFamily="50" charset="-128"/>
              </a:endParaRPr>
            </a:p>
          </p:txBody>
        </p:sp>
        <p:sp>
          <p:nvSpPr>
            <p:cNvPr id="281" name="テキスト ボックス 575"/>
            <p:cNvSpPr txBox="1">
              <a:spLocks noChangeArrowheads="1"/>
            </p:cNvSpPr>
            <p:nvPr/>
          </p:nvSpPr>
          <p:spPr bwMode="auto">
            <a:xfrm>
              <a:off x="4241800" y="18967450"/>
              <a:ext cx="62889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東京大学　生産技術研究所　</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持続型エネルギー・材料研究センター</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センター長・教授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pic>
          <p:nvPicPr>
            <p:cNvPr id="286" name="Picture 4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21963063"/>
              <a:ext cx="5938838"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7" name="正方形/長方形 286"/>
          <p:cNvSpPr/>
          <p:nvPr/>
        </p:nvSpPr>
        <p:spPr>
          <a:xfrm>
            <a:off x="15305331" y="11501734"/>
            <a:ext cx="9799637" cy="1297791"/>
          </a:xfrm>
          <a:prstGeom prst="rect">
            <a:avLst/>
          </a:prstGeom>
          <a:ln>
            <a:noFill/>
          </a:ln>
        </p:spPr>
        <p:txBody>
          <a:bodyPr wrap="square" anchor="ctr">
            <a:spAutoFit/>
          </a:bodyPr>
          <a:lstStyle/>
          <a:p>
            <a:pPr algn="ctr">
              <a:lnSpc>
                <a:spcPts val="4700"/>
              </a:lnSpc>
              <a:spcBef>
                <a:spcPct val="0"/>
              </a:spcBef>
            </a:pP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2016</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ja-JP" altLang="en-US" sz="3600" dirty="0">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latin typeface="Arial" panose="020B0604020202020204" pitchFamily="34" charset="0"/>
              <a:ea typeface="メイリオ" panose="020B0604030504040204" pitchFamily="50" charset="-128"/>
              <a:sym typeface="Arial" panose="020B0604020202020204" pitchFamily="34" charset="0"/>
            </a:endParaRPr>
          </a:p>
          <a:p>
            <a:pPr algn="ctr">
              <a:lnSpc>
                <a:spcPts val="4700"/>
              </a:lnSpc>
              <a:spcBef>
                <a:spcPct val="0"/>
              </a:spcBef>
            </a:pP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2021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ja-JP" altLang="en-US" sz="3600"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88" name="テキスト ボックス 287"/>
          <p:cNvSpPr txBox="1"/>
          <p:nvPr/>
        </p:nvSpPr>
        <p:spPr>
          <a:xfrm>
            <a:off x="13198475" y="11695377"/>
            <a:ext cx="2509020" cy="907941"/>
          </a:xfrm>
          <a:prstGeom prst="rect">
            <a:avLst/>
          </a:prstGeom>
          <a:noFill/>
          <a:ln>
            <a:noFill/>
          </a:ln>
        </p:spPr>
        <p:txBody>
          <a:bodyPr wrap="none" rtlCol="0" anchor="ctr">
            <a:spAutoFit/>
          </a:bodyPr>
          <a:lstStyle/>
          <a:p>
            <a:pPr algn="ctr"/>
            <a:endParaRPr kumimoji="1" lang="en-US" altLang="ja-JP" sz="900" dirty="0" smtClean="0">
              <a:latin typeface="メイリオ" panose="020B0604030504040204" pitchFamily="50" charset="-128"/>
              <a:ea typeface="メイリオ" panose="020B0604030504040204" pitchFamily="50" charset="-128"/>
            </a:endParaRPr>
          </a:p>
          <a:p>
            <a:pPr algn="ctr"/>
            <a:r>
              <a:rPr kumimoji="1" lang="en-US" altLang="ja-JP" sz="3600" dirty="0" smtClean="0">
                <a:latin typeface="メイリオ" panose="020B0604030504040204" pitchFamily="50" charset="-128"/>
                <a:ea typeface="メイリオ" panose="020B0604030504040204" pitchFamily="50" charset="-128"/>
              </a:rPr>
              <a:t>[</a:t>
            </a:r>
            <a:r>
              <a:rPr kumimoji="1" lang="en-US" altLang="ja-JP" sz="800" dirty="0" smtClean="0">
                <a:latin typeface="メイリオ" panose="020B0604030504040204" pitchFamily="50" charset="-128"/>
                <a:ea typeface="メイリオ" panose="020B0604030504040204" pitchFamily="50" charset="-128"/>
              </a:rPr>
              <a:t> </a:t>
            </a:r>
            <a:r>
              <a:rPr kumimoji="1" lang="ja-JP" altLang="en-US" sz="3600" dirty="0" smtClean="0">
                <a:latin typeface="メイリオ" panose="020B0604030504040204" pitchFamily="50" charset="-128"/>
                <a:ea typeface="メイリオ" panose="020B0604030504040204" pitchFamily="50" charset="-128"/>
              </a:rPr>
              <a:t>設置期間</a:t>
            </a:r>
            <a:r>
              <a:rPr kumimoji="1" lang="ja-JP" altLang="en-US" sz="800" dirty="0" smtClean="0">
                <a:latin typeface="メイリオ" panose="020B0604030504040204" pitchFamily="50" charset="-128"/>
                <a:ea typeface="メイリオ" panose="020B0604030504040204" pitchFamily="50" charset="-128"/>
              </a:rPr>
              <a:t> </a:t>
            </a:r>
            <a:r>
              <a:rPr kumimoji="1" lang="en-US" altLang="ja-JP" sz="3600" dirty="0" smtClean="0">
                <a:latin typeface="メイリオ" panose="020B0604030504040204" pitchFamily="50" charset="-128"/>
                <a:ea typeface="メイリオ" panose="020B0604030504040204" pitchFamily="50" charset="-128"/>
              </a:rPr>
              <a:t>]</a:t>
            </a:r>
          </a:p>
          <a:p>
            <a:pPr algn="ctr"/>
            <a:endParaRPr kumimoji="1" lang="ja-JP" altLang="en-US" sz="800" dirty="0">
              <a:latin typeface="メイリオ" panose="020B0604030504040204" pitchFamily="50" charset="-128"/>
              <a:ea typeface="メイリオ" panose="020B0604030504040204" pitchFamily="50" charset="-128"/>
            </a:endParaRPr>
          </a:p>
        </p:txBody>
      </p:sp>
      <p:sp>
        <p:nvSpPr>
          <p:cNvPr id="289" name="正方形/長方形 288"/>
          <p:cNvSpPr/>
          <p:nvPr/>
        </p:nvSpPr>
        <p:spPr>
          <a:xfrm>
            <a:off x="13455650" y="13389489"/>
            <a:ext cx="11158538" cy="3939540"/>
          </a:xfrm>
          <a:prstGeom prst="rect">
            <a:avLst/>
          </a:prstGeom>
          <a:ln>
            <a:solidFill>
              <a:srgbClr val="FF6699"/>
            </a:solidFill>
          </a:ln>
        </p:spPr>
        <p:txBody>
          <a:bodyPr wrap="square" anchor="ctr">
            <a:spAutoFit/>
          </a:bodyPr>
          <a:lstStyle/>
          <a:p>
            <a:pPr algn="just">
              <a:lnSpc>
                <a:spcPct val="125000"/>
              </a:lnSpc>
              <a:spcBef>
                <a:spcPct val="0"/>
              </a:spcBef>
            </a:pP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期における</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年間の活動をさらに発展させるため、新たに 所 千晴 教授をメンバーに加え、</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月より第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期の活動を開始しました</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endParaRPr lang="en-US" altLang="ja-JP" sz="8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期では、</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の活動に加え、一般社会、特に女性や高校生以下の低年齢層に、本分野の魅力が十分に伝わるような啓蒙活動にも注力します。</a:t>
            </a:r>
            <a:endParaRPr lang="ja-JP"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cxnSp>
        <p:nvCxnSpPr>
          <p:cNvPr id="302" name="直線コネクタ 301"/>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487</Words>
  <Application>Microsoft Office PowerPoint</Application>
  <PresentationFormat>ユーザー設定</PresentationFormat>
  <Paragraphs>41</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Lucida Grande</vt:lpstr>
      <vt:lpstr>ＭＳ Ｐゴシック</vt:lpstr>
      <vt:lpstr>メイリオ</vt:lpstr>
      <vt:lpstr>メイリオ</vt:lpstr>
      <vt:lpstr>游ゴシック</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Yagi</cp:lastModifiedBy>
  <cp:revision>54</cp:revision>
  <cp:lastPrinted>2017-04-26T09:35:18Z</cp:lastPrinted>
  <dcterms:created xsi:type="dcterms:W3CDTF">2017-03-13T07:23:39Z</dcterms:created>
  <dcterms:modified xsi:type="dcterms:W3CDTF">2017-05-08T07:19:24Z</dcterms:modified>
</cp:coreProperties>
</file>