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26208038" cy="37079238"/>
  <p:notesSz cx="6807200" cy="9939338"/>
  <p:defaultTextStyle>
    <a:defPPr>
      <a:defRPr lang="ja-JP"/>
    </a:defPPr>
    <a:lvl1pPr marL="0" algn="l" defTabSz="3037728" rtl="0" eaLnBrk="1" latinLnBrk="0" hangingPunct="1">
      <a:defRPr kumimoji="1" sz="5980" kern="1200">
        <a:solidFill>
          <a:schemeClr val="tx1"/>
        </a:solidFill>
        <a:latin typeface="+mn-lt"/>
        <a:ea typeface="+mn-ea"/>
        <a:cs typeface="+mn-cs"/>
      </a:defRPr>
    </a:lvl1pPr>
    <a:lvl2pPr marL="1518864" algn="l" defTabSz="3037728" rtl="0" eaLnBrk="1" latinLnBrk="0" hangingPunct="1">
      <a:defRPr kumimoji="1" sz="5980" kern="1200">
        <a:solidFill>
          <a:schemeClr val="tx1"/>
        </a:solidFill>
        <a:latin typeface="+mn-lt"/>
        <a:ea typeface="+mn-ea"/>
        <a:cs typeface="+mn-cs"/>
      </a:defRPr>
    </a:lvl2pPr>
    <a:lvl3pPr marL="3037728" algn="l" defTabSz="3037728" rtl="0" eaLnBrk="1" latinLnBrk="0" hangingPunct="1">
      <a:defRPr kumimoji="1" sz="5980" kern="1200">
        <a:solidFill>
          <a:schemeClr val="tx1"/>
        </a:solidFill>
        <a:latin typeface="+mn-lt"/>
        <a:ea typeface="+mn-ea"/>
        <a:cs typeface="+mn-cs"/>
      </a:defRPr>
    </a:lvl3pPr>
    <a:lvl4pPr marL="4556592" algn="l" defTabSz="3037728" rtl="0" eaLnBrk="1" latinLnBrk="0" hangingPunct="1">
      <a:defRPr kumimoji="1" sz="5980" kern="1200">
        <a:solidFill>
          <a:schemeClr val="tx1"/>
        </a:solidFill>
        <a:latin typeface="+mn-lt"/>
        <a:ea typeface="+mn-ea"/>
        <a:cs typeface="+mn-cs"/>
      </a:defRPr>
    </a:lvl4pPr>
    <a:lvl5pPr marL="6075456" algn="l" defTabSz="3037728" rtl="0" eaLnBrk="1" latinLnBrk="0" hangingPunct="1">
      <a:defRPr kumimoji="1" sz="5980" kern="1200">
        <a:solidFill>
          <a:schemeClr val="tx1"/>
        </a:solidFill>
        <a:latin typeface="+mn-lt"/>
        <a:ea typeface="+mn-ea"/>
        <a:cs typeface="+mn-cs"/>
      </a:defRPr>
    </a:lvl5pPr>
    <a:lvl6pPr marL="7594321" algn="l" defTabSz="3037728" rtl="0" eaLnBrk="1" latinLnBrk="0" hangingPunct="1">
      <a:defRPr kumimoji="1" sz="5980" kern="1200">
        <a:solidFill>
          <a:schemeClr val="tx1"/>
        </a:solidFill>
        <a:latin typeface="+mn-lt"/>
        <a:ea typeface="+mn-ea"/>
        <a:cs typeface="+mn-cs"/>
      </a:defRPr>
    </a:lvl6pPr>
    <a:lvl7pPr marL="9113185" algn="l" defTabSz="3037728" rtl="0" eaLnBrk="1" latinLnBrk="0" hangingPunct="1">
      <a:defRPr kumimoji="1" sz="5980" kern="1200">
        <a:solidFill>
          <a:schemeClr val="tx1"/>
        </a:solidFill>
        <a:latin typeface="+mn-lt"/>
        <a:ea typeface="+mn-ea"/>
        <a:cs typeface="+mn-cs"/>
      </a:defRPr>
    </a:lvl7pPr>
    <a:lvl8pPr marL="10632049" algn="l" defTabSz="3037728" rtl="0" eaLnBrk="1" latinLnBrk="0" hangingPunct="1">
      <a:defRPr kumimoji="1" sz="5980" kern="1200">
        <a:solidFill>
          <a:schemeClr val="tx1"/>
        </a:solidFill>
        <a:latin typeface="+mn-lt"/>
        <a:ea typeface="+mn-ea"/>
        <a:cs typeface="+mn-cs"/>
      </a:defRPr>
    </a:lvl8pPr>
    <a:lvl9pPr marL="12150913" algn="l" defTabSz="3037728" rtl="0" eaLnBrk="1" latinLnBrk="0" hangingPunct="1">
      <a:defRPr kumimoji="1" sz="598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4C5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74"/>
    <p:restoredTop sz="94674"/>
  </p:normalViewPr>
  <p:slideViewPr>
    <p:cSldViewPr snapToGrid="0" snapToObjects="1">
      <p:cViewPr>
        <p:scale>
          <a:sx n="25" d="100"/>
          <a:sy n="25" d="100"/>
        </p:scale>
        <p:origin x="3036" y="18"/>
      </p:cViewPr>
      <p:guideLst/>
    </p:cSldViewPr>
  </p:slideViewPr>
  <p:notesTextViewPr>
    <p:cViewPr>
      <p:scale>
        <a:sx n="1" d="1"/>
        <a:sy n="1" d="1"/>
      </p:scale>
      <p:origin x="0" y="0"/>
    </p:cViewPr>
  </p:notesTextViewPr>
  <p:notesViewPr>
    <p:cSldViewPr snapToGrid="0" snapToObjects="1">
      <p:cViewPr varScale="1">
        <p:scale>
          <a:sx n="156" d="100"/>
          <a:sy n="156" d="100"/>
        </p:scale>
        <p:origin x="4296" y="192"/>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8474337-8D95-F64F-9754-9FF7F8AA0BCF}" type="datetimeFigureOut">
              <a:rPr kumimoji="1" lang="ja-JP" altLang="en-US" smtClean="0"/>
              <a:t>2018/5/1</a:t>
            </a:fld>
            <a:endParaRPr kumimoji="1" lang="ja-JP" altLang="en-US"/>
          </a:p>
        </p:txBody>
      </p:sp>
      <p:sp>
        <p:nvSpPr>
          <p:cNvPr id="4" name="スライド イメージ プレースホルダー 3"/>
          <p:cNvSpPr>
            <a:spLocks noGrp="1" noRot="1" noChangeAspect="1"/>
          </p:cNvSpPr>
          <p:nvPr>
            <p:ph type="sldImg" idx="2"/>
          </p:nvPr>
        </p:nvSpPr>
        <p:spPr>
          <a:xfrm>
            <a:off x="2219325" y="1243013"/>
            <a:ext cx="23685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416262B6-DC25-A942-B04B-2298AC61B7F6}" type="slidenum">
              <a:rPr kumimoji="1" lang="ja-JP" altLang="en-US" smtClean="0"/>
              <a:t>‹#›</a:t>
            </a:fld>
            <a:endParaRPr kumimoji="1" lang="ja-JP" altLang="en-US"/>
          </a:p>
        </p:txBody>
      </p:sp>
    </p:spTree>
    <p:extLst>
      <p:ext uri="{BB962C8B-B14F-4D97-AF65-F5344CB8AC3E}">
        <p14:creationId xmlns:p14="http://schemas.microsoft.com/office/powerpoint/2010/main" val="908284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16262B6-DC25-A942-B04B-2298AC61B7F6}" type="slidenum">
              <a:rPr kumimoji="1" lang="ja-JP" altLang="en-US" smtClean="0"/>
              <a:t>1</a:t>
            </a:fld>
            <a:endParaRPr kumimoji="1" lang="ja-JP" altLang="en-US"/>
          </a:p>
        </p:txBody>
      </p:sp>
    </p:spTree>
    <p:extLst>
      <p:ext uri="{BB962C8B-B14F-4D97-AF65-F5344CB8AC3E}">
        <p14:creationId xmlns:p14="http://schemas.microsoft.com/office/powerpoint/2010/main" val="1840487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65603" y="6068295"/>
            <a:ext cx="22276832" cy="12909068"/>
          </a:xfrm>
          <a:prstGeom prst="rect">
            <a:avLst/>
          </a:prstGeom>
        </p:spPr>
        <p:txBody>
          <a:bodyPr anchor="b"/>
          <a:lstStyle>
            <a:lvl1pPr algn="ctr">
              <a:defRPr sz="17197"/>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3276005" y="19475186"/>
            <a:ext cx="19656029" cy="8952230"/>
          </a:xfrm>
          <a:prstGeom prst="rect">
            <a:avLst/>
          </a:prstGeom>
        </p:spPr>
        <p:txBody>
          <a:bodyPr/>
          <a:lstStyle>
            <a:lvl1pPr marL="0" indent="0" algn="ctr">
              <a:buNone/>
              <a:defRPr sz="6879"/>
            </a:lvl1pPr>
            <a:lvl2pPr marL="1310381" indent="0" algn="ctr">
              <a:buNone/>
              <a:defRPr sz="5732"/>
            </a:lvl2pPr>
            <a:lvl3pPr marL="2620762" indent="0" algn="ctr">
              <a:buNone/>
              <a:defRPr sz="5159"/>
            </a:lvl3pPr>
            <a:lvl4pPr marL="3931143" indent="0" algn="ctr">
              <a:buNone/>
              <a:defRPr sz="4586"/>
            </a:lvl4pPr>
            <a:lvl5pPr marL="5241524" indent="0" algn="ctr">
              <a:buNone/>
              <a:defRPr sz="4586"/>
            </a:lvl5pPr>
            <a:lvl6pPr marL="6551905" indent="0" algn="ctr">
              <a:buNone/>
              <a:defRPr sz="4586"/>
            </a:lvl6pPr>
            <a:lvl7pPr marL="7862286" indent="0" algn="ctr">
              <a:buNone/>
              <a:defRPr sz="4586"/>
            </a:lvl7pPr>
            <a:lvl8pPr marL="9172666" indent="0" algn="ctr">
              <a:buNone/>
              <a:defRPr sz="4586"/>
            </a:lvl8pPr>
            <a:lvl9pPr marL="10483047" indent="0" algn="ctr">
              <a:buNone/>
              <a:defRPr sz="4586"/>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2018/5/1</a:t>
            </a:fld>
            <a:endParaRPr kumimoji="1" lang="ja-JP" altLang="en-US"/>
          </a:p>
        </p:txBody>
      </p:sp>
      <p:sp>
        <p:nvSpPr>
          <p:cNvPr id="5" name="Footer Placeholder 4"/>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6901275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1801803" y="1974134"/>
            <a:ext cx="22604433" cy="7166939"/>
          </a:xfrm>
          <a:prstGeom prst="rect">
            <a:avLst/>
          </a:prstGeom>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801803" y="9870630"/>
            <a:ext cx="22604433" cy="23526436"/>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2018/5/1</a:t>
            </a:fld>
            <a:endParaRPr kumimoji="1" lang="ja-JP" altLang="en-US"/>
          </a:p>
        </p:txBody>
      </p:sp>
      <p:sp>
        <p:nvSpPr>
          <p:cNvPr id="5" name="Footer Placeholder 4"/>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211188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755129" y="1974126"/>
            <a:ext cx="5651108" cy="31422940"/>
          </a:xfrm>
          <a:prstGeom prst="rect">
            <a:avLst/>
          </a:prstGeo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801804" y="1974126"/>
            <a:ext cx="16625724" cy="3142294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2018/5/1</a:t>
            </a:fld>
            <a:endParaRPr kumimoji="1" lang="ja-JP" altLang="en-US"/>
          </a:p>
        </p:txBody>
      </p:sp>
      <p:sp>
        <p:nvSpPr>
          <p:cNvPr id="5" name="Footer Placeholder 4"/>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824939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801803" y="1974134"/>
            <a:ext cx="22604433" cy="7166939"/>
          </a:xfrm>
          <a:prstGeom prst="rect">
            <a:avLst/>
          </a:prstGeo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1801803" y="9870630"/>
            <a:ext cx="22604433" cy="23526436"/>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2018/5/1</a:t>
            </a:fld>
            <a:endParaRPr kumimoji="1" lang="ja-JP" altLang="en-US"/>
          </a:p>
        </p:txBody>
      </p:sp>
      <p:sp>
        <p:nvSpPr>
          <p:cNvPr id="5" name="Footer Placeholder 4"/>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41504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788154" y="9244071"/>
            <a:ext cx="22604433" cy="15423930"/>
          </a:xfrm>
          <a:prstGeom prst="rect">
            <a:avLst/>
          </a:prstGeom>
        </p:spPr>
        <p:txBody>
          <a:bodyPr anchor="b"/>
          <a:lstStyle>
            <a:lvl1pPr>
              <a:defRPr sz="17197"/>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788154" y="24813917"/>
            <a:ext cx="22604433" cy="8111081"/>
          </a:xfrm>
          <a:prstGeom prst="rect">
            <a:avLst/>
          </a:prstGeom>
        </p:spPr>
        <p:txBody>
          <a:bodyPr/>
          <a:lstStyle>
            <a:lvl1pPr marL="0" indent="0">
              <a:buNone/>
              <a:defRPr sz="6879">
                <a:solidFill>
                  <a:schemeClr val="tx1"/>
                </a:solidFill>
              </a:defRPr>
            </a:lvl1pPr>
            <a:lvl2pPr marL="1310381" indent="0">
              <a:buNone/>
              <a:defRPr sz="5732">
                <a:solidFill>
                  <a:schemeClr val="tx1">
                    <a:tint val="75000"/>
                  </a:schemeClr>
                </a:solidFill>
              </a:defRPr>
            </a:lvl2pPr>
            <a:lvl3pPr marL="2620762" indent="0">
              <a:buNone/>
              <a:defRPr sz="5159">
                <a:solidFill>
                  <a:schemeClr val="tx1">
                    <a:tint val="75000"/>
                  </a:schemeClr>
                </a:solidFill>
              </a:defRPr>
            </a:lvl3pPr>
            <a:lvl4pPr marL="3931143" indent="0">
              <a:buNone/>
              <a:defRPr sz="4586">
                <a:solidFill>
                  <a:schemeClr val="tx1">
                    <a:tint val="75000"/>
                  </a:schemeClr>
                </a:solidFill>
              </a:defRPr>
            </a:lvl4pPr>
            <a:lvl5pPr marL="5241524" indent="0">
              <a:buNone/>
              <a:defRPr sz="4586">
                <a:solidFill>
                  <a:schemeClr val="tx1">
                    <a:tint val="75000"/>
                  </a:schemeClr>
                </a:solidFill>
              </a:defRPr>
            </a:lvl5pPr>
            <a:lvl6pPr marL="6551905" indent="0">
              <a:buNone/>
              <a:defRPr sz="4586">
                <a:solidFill>
                  <a:schemeClr val="tx1">
                    <a:tint val="75000"/>
                  </a:schemeClr>
                </a:solidFill>
              </a:defRPr>
            </a:lvl6pPr>
            <a:lvl7pPr marL="7862286" indent="0">
              <a:buNone/>
              <a:defRPr sz="4586">
                <a:solidFill>
                  <a:schemeClr val="tx1">
                    <a:tint val="75000"/>
                  </a:schemeClr>
                </a:solidFill>
              </a:defRPr>
            </a:lvl7pPr>
            <a:lvl8pPr marL="9172666" indent="0">
              <a:buNone/>
              <a:defRPr sz="4586">
                <a:solidFill>
                  <a:schemeClr val="tx1">
                    <a:tint val="75000"/>
                  </a:schemeClr>
                </a:solidFill>
              </a:defRPr>
            </a:lvl8pPr>
            <a:lvl9pPr marL="10483047" indent="0">
              <a:buNone/>
              <a:defRPr sz="4586">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2018/5/1</a:t>
            </a:fld>
            <a:endParaRPr kumimoji="1" lang="ja-JP" altLang="en-US"/>
          </a:p>
        </p:txBody>
      </p:sp>
      <p:sp>
        <p:nvSpPr>
          <p:cNvPr id="5" name="Footer Placeholder 4"/>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597554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801803" y="1974134"/>
            <a:ext cx="22604433" cy="7166939"/>
          </a:xfrm>
          <a:prstGeom prst="rect">
            <a:avLst/>
          </a:prstGeo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801803" y="9870630"/>
            <a:ext cx="11138416" cy="23526436"/>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13267819" y="9870630"/>
            <a:ext cx="11138416" cy="23526436"/>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2018/5/1</a:t>
            </a:fld>
            <a:endParaRPr kumimoji="1" lang="ja-JP" altLang="en-US"/>
          </a:p>
        </p:txBody>
      </p:sp>
      <p:sp>
        <p:nvSpPr>
          <p:cNvPr id="6" name="Footer Placeholder 5"/>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147311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805216" y="1974134"/>
            <a:ext cx="22604433" cy="7166939"/>
          </a:xfrm>
          <a:prstGeom prst="rect">
            <a:avLst/>
          </a:prstGeo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805219" y="9089566"/>
            <a:ext cx="11087227" cy="4454656"/>
          </a:xfrm>
          <a:prstGeom prst="rect">
            <a:avLst/>
          </a:prstGeom>
        </p:spPr>
        <p:txBody>
          <a:bodyPr anchor="b"/>
          <a:lstStyle>
            <a:lvl1pPr marL="0" indent="0">
              <a:buNone/>
              <a:defRPr sz="6879" b="1"/>
            </a:lvl1pPr>
            <a:lvl2pPr marL="1310381" indent="0">
              <a:buNone/>
              <a:defRPr sz="5732" b="1"/>
            </a:lvl2pPr>
            <a:lvl3pPr marL="2620762" indent="0">
              <a:buNone/>
              <a:defRPr sz="5159" b="1"/>
            </a:lvl3pPr>
            <a:lvl4pPr marL="3931143" indent="0">
              <a:buNone/>
              <a:defRPr sz="4586" b="1"/>
            </a:lvl4pPr>
            <a:lvl5pPr marL="5241524" indent="0">
              <a:buNone/>
              <a:defRPr sz="4586" b="1"/>
            </a:lvl5pPr>
            <a:lvl6pPr marL="6551905" indent="0">
              <a:buNone/>
              <a:defRPr sz="4586" b="1"/>
            </a:lvl6pPr>
            <a:lvl7pPr marL="7862286" indent="0">
              <a:buNone/>
              <a:defRPr sz="4586" b="1"/>
            </a:lvl7pPr>
            <a:lvl8pPr marL="9172666" indent="0">
              <a:buNone/>
              <a:defRPr sz="4586" b="1"/>
            </a:lvl8pPr>
            <a:lvl9pPr marL="10483047" indent="0">
              <a:buNone/>
              <a:defRPr sz="4586" b="1"/>
            </a:lvl9pPr>
          </a:lstStyle>
          <a:p>
            <a:pPr lvl="0"/>
            <a:r>
              <a:rPr lang="ja-JP" altLang="en-US" smtClean="0"/>
              <a:t>マスター テキストの書式設定</a:t>
            </a:r>
          </a:p>
        </p:txBody>
      </p:sp>
      <p:sp>
        <p:nvSpPr>
          <p:cNvPr id="4" name="Content Placeholder 3"/>
          <p:cNvSpPr>
            <a:spLocks noGrp="1"/>
          </p:cNvSpPr>
          <p:nvPr>
            <p:ph sz="half" idx="2"/>
          </p:nvPr>
        </p:nvSpPr>
        <p:spPr>
          <a:xfrm>
            <a:off x="1805219" y="13544222"/>
            <a:ext cx="11087227" cy="19921510"/>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13267821" y="9089566"/>
            <a:ext cx="11141830" cy="4454656"/>
          </a:xfrm>
          <a:prstGeom prst="rect">
            <a:avLst/>
          </a:prstGeom>
        </p:spPr>
        <p:txBody>
          <a:bodyPr anchor="b"/>
          <a:lstStyle>
            <a:lvl1pPr marL="0" indent="0">
              <a:buNone/>
              <a:defRPr sz="6879" b="1"/>
            </a:lvl1pPr>
            <a:lvl2pPr marL="1310381" indent="0">
              <a:buNone/>
              <a:defRPr sz="5732" b="1"/>
            </a:lvl2pPr>
            <a:lvl3pPr marL="2620762" indent="0">
              <a:buNone/>
              <a:defRPr sz="5159" b="1"/>
            </a:lvl3pPr>
            <a:lvl4pPr marL="3931143" indent="0">
              <a:buNone/>
              <a:defRPr sz="4586" b="1"/>
            </a:lvl4pPr>
            <a:lvl5pPr marL="5241524" indent="0">
              <a:buNone/>
              <a:defRPr sz="4586" b="1"/>
            </a:lvl5pPr>
            <a:lvl6pPr marL="6551905" indent="0">
              <a:buNone/>
              <a:defRPr sz="4586" b="1"/>
            </a:lvl6pPr>
            <a:lvl7pPr marL="7862286" indent="0">
              <a:buNone/>
              <a:defRPr sz="4586" b="1"/>
            </a:lvl7pPr>
            <a:lvl8pPr marL="9172666" indent="0">
              <a:buNone/>
              <a:defRPr sz="4586" b="1"/>
            </a:lvl8pPr>
            <a:lvl9pPr marL="10483047" indent="0">
              <a:buNone/>
              <a:defRPr sz="4586" b="1"/>
            </a:lvl9pPr>
          </a:lstStyle>
          <a:p>
            <a:pPr lvl="0"/>
            <a:r>
              <a:rPr lang="ja-JP" altLang="en-US" smtClean="0"/>
              <a:t>マスター テキストの書式設定</a:t>
            </a:r>
          </a:p>
        </p:txBody>
      </p:sp>
      <p:sp>
        <p:nvSpPr>
          <p:cNvPr id="6" name="Content Placeholder 5"/>
          <p:cNvSpPr>
            <a:spLocks noGrp="1"/>
          </p:cNvSpPr>
          <p:nvPr>
            <p:ph sz="quarter" idx="4"/>
          </p:nvPr>
        </p:nvSpPr>
        <p:spPr>
          <a:xfrm>
            <a:off x="13267821" y="13544222"/>
            <a:ext cx="11141830" cy="19921510"/>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2018/5/1</a:t>
            </a:fld>
            <a:endParaRPr kumimoji="1" lang="ja-JP" altLang="en-US"/>
          </a:p>
        </p:txBody>
      </p:sp>
      <p:sp>
        <p:nvSpPr>
          <p:cNvPr id="8" name="Footer Placeholder 7"/>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32719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801803" y="1974134"/>
            <a:ext cx="22604433" cy="7166939"/>
          </a:xfrm>
          <a:prstGeom prst="rect">
            <a:avLst/>
          </a:prstGeo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2018/5/1</a:t>
            </a:fld>
            <a:endParaRPr kumimoji="1" lang="ja-JP" altLang="en-US"/>
          </a:p>
        </p:txBody>
      </p:sp>
      <p:sp>
        <p:nvSpPr>
          <p:cNvPr id="4" name="Footer Placeholder 3"/>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1558597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2018/5/1</a:t>
            </a:fld>
            <a:endParaRPr kumimoji="1" lang="ja-JP" altLang="en-US"/>
          </a:p>
        </p:txBody>
      </p:sp>
      <p:sp>
        <p:nvSpPr>
          <p:cNvPr id="3" name="Footer Placeholder 2"/>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344488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805216" y="2471949"/>
            <a:ext cx="8452774" cy="8651822"/>
          </a:xfrm>
          <a:prstGeom prst="rect">
            <a:avLst/>
          </a:prstGeom>
        </p:spPr>
        <p:txBody>
          <a:bodyPr anchor="b"/>
          <a:lstStyle>
            <a:lvl1pPr>
              <a:defRPr sz="9172"/>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11141830" y="5338732"/>
            <a:ext cx="13267819" cy="26350292"/>
          </a:xfrm>
          <a:prstGeom prst="rect">
            <a:avLst/>
          </a:prstGeom>
        </p:spPr>
        <p:txBody>
          <a:bodyPr/>
          <a:lstStyle>
            <a:lvl1pPr>
              <a:defRPr sz="9172"/>
            </a:lvl1pPr>
            <a:lvl2pPr>
              <a:defRPr sz="8025"/>
            </a:lvl2pPr>
            <a:lvl3pPr>
              <a:defRPr sz="6879"/>
            </a:lvl3pPr>
            <a:lvl4pPr>
              <a:defRPr sz="5732"/>
            </a:lvl4pPr>
            <a:lvl5pPr>
              <a:defRPr sz="5732"/>
            </a:lvl5pPr>
            <a:lvl6pPr>
              <a:defRPr sz="5732"/>
            </a:lvl6pPr>
            <a:lvl7pPr>
              <a:defRPr sz="5732"/>
            </a:lvl7pPr>
            <a:lvl8pPr>
              <a:defRPr sz="5732"/>
            </a:lvl8pPr>
            <a:lvl9pPr>
              <a:defRPr sz="573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805216" y="11123771"/>
            <a:ext cx="8452774" cy="20608163"/>
          </a:xfrm>
          <a:prstGeom prst="rect">
            <a:avLst/>
          </a:prstGeom>
        </p:spPr>
        <p:txBody>
          <a:bodyPr/>
          <a:lstStyle>
            <a:lvl1pPr marL="0" indent="0">
              <a:buNone/>
              <a:defRPr sz="4586"/>
            </a:lvl1pPr>
            <a:lvl2pPr marL="1310381" indent="0">
              <a:buNone/>
              <a:defRPr sz="4013"/>
            </a:lvl2pPr>
            <a:lvl3pPr marL="2620762" indent="0">
              <a:buNone/>
              <a:defRPr sz="3439"/>
            </a:lvl3pPr>
            <a:lvl4pPr marL="3931143" indent="0">
              <a:buNone/>
              <a:defRPr sz="2866"/>
            </a:lvl4pPr>
            <a:lvl5pPr marL="5241524" indent="0">
              <a:buNone/>
              <a:defRPr sz="2866"/>
            </a:lvl5pPr>
            <a:lvl6pPr marL="6551905" indent="0">
              <a:buNone/>
              <a:defRPr sz="2866"/>
            </a:lvl6pPr>
            <a:lvl7pPr marL="7862286" indent="0">
              <a:buNone/>
              <a:defRPr sz="2866"/>
            </a:lvl7pPr>
            <a:lvl8pPr marL="9172666" indent="0">
              <a:buNone/>
              <a:defRPr sz="2866"/>
            </a:lvl8pPr>
            <a:lvl9pPr marL="10483047" indent="0">
              <a:buNone/>
              <a:defRPr sz="2866"/>
            </a:lvl9pPr>
          </a:lstStyle>
          <a:p>
            <a:pPr lvl="0"/>
            <a:r>
              <a:rPr lang="ja-JP" altLang="en-US" smtClean="0"/>
              <a:t>マスター テキストの書式設定</a:t>
            </a:r>
          </a:p>
        </p:txBody>
      </p:sp>
      <p:sp>
        <p:nvSpPr>
          <p:cNvPr id="5" name="Date Placeholder 4"/>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2018/5/1</a:t>
            </a:fld>
            <a:endParaRPr kumimoji="1" lang="ja-JP" altLang="en-US"/>
          </a:p>
        </p:txBody>
      </p:sp>
      <p:sp>
        <p:nvSpPr>
          <p:cNvPr id="6" name="Footer Placeholder 5"/>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19990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805216" y="2471949"/>
            <a:ext cx="8452774" cy="8651822"/>
          </a:xfrm>
          <a:prstGeom prst="rect">
            <a:avLst/>
          </a:prstGeom>
        </p:spPr>
        <p:txBody>
          <a:bodyPr anchor="b"/>
          <a:lstStyle>
            <a:lvl1pPr>
              <a:defRPr sz="9172"/>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1141830" y="5338732"/>
            <a:ext cx="13267819" cy="26350292"/>
          </a:xfrm>
          <a:prstGeom prst="rect">
            <a:avLst/>
          </a:prstGeom>
        </p:spPr>
        <p:txBody>
          <a:bodyPr anchor="t"/>
          <a:lstStyle>
            <a:lvl1pPr marL="0" indent="0">
              <a:buNone/>
              <a:defRPr sz="9172"/>
            </a:lvl1pPr>
            <a:lvl2pPr marL="1310381" indent="0">
              <a:buNone/>
              <a:defRPr sz="8025"/>
            </a:lvl2pPr>
            <a:lvl3pPr marL="2620762" indent="0">
              <a:buNone/>
              <a:defRPr sz="6879"/>
            </a:lvl3pPr>
            <a:lvl4pPr marL="3931143" indent="0">
              <a:buNone/>
              <a:defRPr sz="5732"/>
            </a:lvl4pPr>
            <a:lvl5pPr marL="5241524" indent="0">
              <a:buNone/>
              <a:defRPr sz="5732"/>
            </a:lvl5pPr>
            <a:lvl6pPr marL="6551905" indent="0">
              <a:buNone/>
              <a:defRPr sz="5732"/>
            </a:lvl6pPr>
            <a:lvl7pPr marL="7862286" indent="0">
              <a:buNone/>
              <a:defRPr sz="5732"/>
            </a:lvl7pPr>
            <a:lvl8pPr marL="9172666" indent="0">
              <a:buNone/>
              <a:defRPr sz="5732"/>
            </a:lvl8pPr>
            <a:lvl9pPr marL="10483047" indent="0">
              <a:buNone/>
              <a:defRPr sz="5732"/>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1805216" y="11123771"/>
            <a:ext cx="8452774" cy="20608163"/>
          </a:xfrm>
          <a:prstGeom prst="rect">
            <a:avLst/>
          </a:prstGeom>
        </p:spPr>
        <p:txBody>
          <a:bodyPr/>
          <a:lstStyle>
            <a:lvl1pPr marL="0" indent="0">
              <a:buNone/>
              <a:defRPr sz="4586"/>
            </a:lvl1pPr>
            <a:lvl2pPr marL="1310381" indent="0">
              <a:buNone/>
              <a:defRPr sz="4013"/>
            </a:lvl2pPr>
            <a:lvl3pPr marL="2620762" indent="0">
              <a:buNone/>
              <a:defRPr sz="3439"/>
            </a:lvl3pPr>
            <a:lvl4pPr marL="3931143" indent="0">
              <a:buNone/>
              <a:defRPr sz="2866"/>
            </a:lvl4pPr>
            <a:lvl5pPr marL="5241524" indent="0">
              <a:buNone/>
              <a:defRPr sz="2866"/>
            </a:lvl5pPr>
            <a:lvl6pPr marL="6551905" indent="0">
              <a:buNone/>
              <a:defRPr sz="2866"/>
            </a:lvl6pPr>
            <a:lvl7pPr marL="7862286" indent="0">
              <a:buNone/>
              <a:defRPr sz="2866"/>
            </a:lvl7pPr>
            <a:lvl8pPr marL="9172666" indent="0">
              <a:buNone/>
              <a:defRPr sz="2866"/>
            </a:lvl8pPr>
            <a:lvl9pPr marL="10483047" indent="0">
              <a:buNone/>
              <a:defRPr sz="2866"/>
            </a:lvl9pPr>
          </a:lstStyle>
          <a:p>
            <a:pPr lvl="0"/>
            <a:r>
              <a:rPr lang="ja-JP" altLang="en-US" smtClean="0"/>
              <a:t>マスター テキストの書式設定</a:t>
            </a:r>
          </a:p>
        </p:txBody>
      </p:sp>
      <p:sp>
        <p:nvSpPr>
          <p:cNvPr id="5" name="Date Placeholder 4"/>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2018/5/1</a:t>
            </a:fld>
            <a:endParaRPr kumimoji="1" lang="ja-JP" altLang="en-US"/>
          </a:p>
        </p:txBody>
      </p:sp>
      <p:sp>
        <p:nvSpPr>
          <p:cNvPr id="6" name="Footer Placeholder 5"/>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111852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図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157780" y="35370555"/>
            <a:ext cx="9892479" cy="1440000"/>
          </a:xfrm>
          <a:prstGeom prst="rect">
            <a:avLst/>
          </a:prstGeom>
        </p:spPr>
      </p:pic>
      <p:sp>
        <p:nvSpPr>
          <p:cNvPr id="7" name="正方形/長方形 6"/>
          <p:cNvSpPr/>
          <p:nvPr userDrawn="1"/>
        </p:nvSpPr>
        <p:spPr>
          <a:xfrm>
            <a:off x="900019" y="899619"/>
            <a:ext cx="24408000" cy="34200000"/>
          </a:xfrm>
          <a:prstGeom prst="rect">
            <a:avLst/>
          </a:prstGeom>
          <a:noFill/>
          <a:ln w="57150" cap="sq">
            <a:solidFill>
              <a:srgbClr val="4C5B6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900019" y="899619"/>
            <a:ext cx="24408000" cy="720000"/>
          </a:xfrm>
          <a:prstGeom prst="rect">
            <a:avLst/>
          </a:prstGeom>
          <a:solidFill>
            <a:srgbClr val="4C5B60">
              <a:alpha val="70000"/>
            </a:srgbClr>
          </a:solidFill>
          <a:ln w="28575">
            <a:solidFill>
              <a:srgbClr val="4C5B6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正方形/長方形 9"/>
          <p:cNvSpPr/>
          <p:nvPr userDrawn="1"/>
        </p:nvSpPr>
        <p:spPr>
          <a:xfrm>
            <a:off x="900019" y="1619618"/>
            <a:ext cx="24408000" cy="7920000"/>
          </a:xfrm>
          <a:prstGeom prst="rect">
            <a:avLst/>
          </a:prstGeom>
          <a:noFill/>
          <a:ln w="28575">
            <a:solidFill>
              <a:srgbClr val="4C5B6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529405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2620762" rtl="0" eaLnBrk="1" latinLnBrk="0" hangingPunct="1">
        <a:lnSpc>
          <a:spcPct val="90000"/>
        </a:lnSpc>
        <a:spcBef>
          <a:spcPct val="0"/>
        </a:spcBef>
        <a:buNone/>
        <a:defRPr kumimoji="1" sz="12611" kern="1200">
          <a:solidFill>
            <a:schemeClr val="tx1"/>
          </a:solidFill>
          <a:latin typeface="+mj-lt"/>
          <a:ea typeface="+mj-ea"/>
          <a:cs typeface="+mj-cs"/>
        </a:defRPr>
      </a:lvl1pPr>
    </p:titleStyle>
    <p:bodyStyle>
      <a:lvl1pPr marL="655190" indent="-655190" algn="l" defTabSz="2620762" rtl="0" eaLnBrk="1" latinLnBrk="0" hangingPunct="1">
        <a:lnSpc>
          <a:spcPct val="90000"/>
        </a:lnSpc>
        <a:spcBef>
          <a:spcPts val="2866"/>
        </a:spcBef>
        <a:buFont typeface="Arial" panose="020B0604020202020204" pitchFamily="34" charset="0"/>
        <a:buChar char="•"/>
        <a:defRPr kumimoji="1" sz="8025" kern="1200">
          <a:solidFill>
            <a:schemeClr val="tx1"/>
          </a:solidFill>
          <a:latin typeface="+mn-lt"/>
          <a:ea typeface="+mn-ea"/>
          <a:cs typeface="+mn-cs"/>
        </a:defRPr>
      </a:lvl1pPr>
      <a:lvl2pPr marL="1965571" indent="-655190" algn="l" defTabSz="2620762" rtl="0" eaLnBrk="1" latinLnBrk="0" hangingPunct="1">
        <a:lnSpc>
          <a:spcPct val="90000"/>
        </a:lnSpc>
        <a:spcBef>
          <a:spcPts val="1433"/>
        </a:spcBef>
        <a:buFont typeface="Arial" panose="020B0604020202020204" pitchFamily="34" charset="0"/>
        <a:buChar char="•"/>
        <a:defRPr kumimoji="1" sz="6879" kern="1200">
          <a:solidFill>
            <a:schemeClr val="tx1"/>
          </a:solidFill>
          <a:latin typeface="+mn-lt"/>
          <a:ea typeface="+mn-ea"/>
          <a:cs typeface="+mn-cs"/>
        </a:defRPr>
      </a:lvl2pPr>
      <a:lvl3pPr marL="3275952" indent="-655190" algn="l" defTabSz="2620762" rtl="0" eaLnBrk="1" latinLnBrk="0" hangingPunct="1">
        <a:lnSpc>
          <a:spcPct val="90000"/>
        </a:lnSpc>
        <a:spcBef>
          <a:spcPts val="1433"/>
        </a:spcBef>
        <a:buFont typeface="Arial" panose="020B0604020202020204" pitchFamily="34" charset="0"/>
        <a:buChar char="•"/>
        <a:defRPr kumimoji="1" sz="5732" kern="1200">
          <a:solidFill>
            <a:schemeClr val="tx1"/>
          </a:solidFill>
          <a:latin typeface="+mn-lt"/>
          <a:ea typeface="+mn-ea"/>
          <a:cs typeface="+mn-cs"/>
        </a:defRPr>
      </a:lvl3pPr>
      <a:lvl4pPr marL="4586333"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4pPr>
      <a:lvl5pPr marL="5896714"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5pPr>
      <a:lvl6pPr marL="7207095"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6pPr>
      <a:lvl7pPr marL="8517476"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7pPr>
      <a:lvl8pPr marL="9827857"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8pPr>
      <a:lvl9pPr marL="11138238"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9pPr>
    </p:bodyStyle>
    <p:otherStyle>
      <a:defPPr>
        <a:defRPr lang="en-US"/>
      </a:defPPr>
      <a:lvl1pPr marL="0" algn="l" defTabSz="2620762" rtl="0" eaLnBrk="1" latinLnBrk="0" hangingPunct="1">
        <a:defRPr kumimoji="1" sz="5159" kern="1200">
          <a:solidFill>
            <a:schemeClr val="tx1"/>
          </a:solidFill>
          <a:latin typeface="+mn-lt"/>
          <a:ea typeface="+mn-ea"/>
          <a:cs typeface="+mn-cs"/>
        </a:defRPr>
      </a:lvl1pPr>
      <a:lvl2pPr marL="1310381" algn="l" defTabSz="2620762" rtl="0" eaLnBrk="1" latinLnBrk="0" hangingPunct="1">
        <a:defRPr kumimoji="1" sz="5159" kern="1200">
          <a:solidFill>
            <a:schemeClr val="tx1"/>
          </a:solidFill>
          <a:latin typeface="+mn-lt"/>
          <a:ea typeface="+mn-ea"/>
          <a:cs typeface="+mn-cs"/>
        </a:defRPr>
      </a:lvl2pPr>
      <a:lvl3pPr marL="2620762" algn="l" defTabSz="2620762" rtl="0" eaLnBrk="1" latinLnBrk="0" hangingPunct="1">
        <a:defRPr kumimoji="1" sz="5159" kern="1200">
          <a:solidFill>
            <a:schemeClr val="tx1"/>
          </a:solidFill>
          <a:latin typeface="+mn-lt"/>
          <a:ea typeface="+mn-ea"/>
          <a:cs typeface="+mn-cs"/>
        </a:defRPr>
      </a:lvl3pPr>
      <a:lvl4pPr marL="3931143" algn="l" defTabSz="2620762" rtl="0" eaLnBrk="1" latinLnBrk="0" hangingPunct="1">
        <a:defRPr kumimoji="1" sz="5159" kern="1200">
          <a:solidFill>
            <a:schemeClr val="tx1"/>
          </a:solidFill>
          <a:latin typeface="+mn-lt"/>
          <a:ea typeface="+mn-ea"/>
          <a:cs typeface="+mn-cs"/>
        </a:defRPr>
      </a:lvl4pPr>
      <a:lvl5pPr marL="5241524" algn="l" defTabSz="2620762" rtl="0" eaLnBrk="1" latinLnBrk="0" hangingPunct="1">
        <a:defRPr kumimoji="1" sz="5159" kern="1200">
          <a:solidFill>
            <a:schemeClr val="tx1"/>
          </a:solidFill>
          <a:latin typeface="+mn-lt"/>
          <a:ea typeface="+mn-ea"/>
          <a:cs typeface="+mn-cs"/>
        </a:defRPr>
      </a:lvl5pPr>
      <a:lvl6pPr marL="6551905" algn="l" defTabSz="2620762" rtl="0" eaLnBrk="1" latinLnBrk="0" hangingPunct="1">
        <a:defRPr kumimoji="1" sz="5159" kern="1200">
          <a:solidFill>
            <a:schemeClr val="tx1"/>
          </a:solidFill>
          <a:latin typeface="+mn-lt"/>
          <a:ea typeface="+mn-ea"/>
          <a:cs typeface="+mn-cs"/>
        </a:defRPr>
      </a:lvl6pPr>
      <a:lvl7pPr marL="7862286" algn="l" defTabSz="2620762" rtl="0" eaLnBrk="1" latinLnBrk="0" hangingPunct="1">
        <a:defRPr kumimoji="1" sz="5159" kern="1200">
          <a:solidFill>
            <a:schemeClr val="tx1"/>
          </a:solidFill>
          <a:latin typeface="+mn-lt"/>
          <a:ea typeface="+mn-ea"/>
          <a:cs typeface="+mn-cs"/>
        </a:defRPr>
      </a:lvl7pPr>
      <a:lvl8pPr marL="9172666" algn="l" defTabSz="2620762" rtl="0" eaLnBrk="1" latinLnBrk="0" hangingPunct="1">
        <a:defRPr kumimoji="1" sz="5159" kern="1200">
          <a:solidFill>
            <a:schemeClr val="tx1"/>
          </a:solidFill>
          <a:latin typeface="+mn-lt"/>
          <a:ea typeface="+mn-ea"/>
          <a:cs typeface="+mn-cs"/>
        </a:defRPr>
      </a:lvl8pPr>
      <a:lvl9pPr marL="10483047" algn="l" defTabSz="2620762" rtl="0" eaLnBrk="1" latinLnBrk="0" hangingPunct="1">
        <a:defRPr kumimoji="1" sz="515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00019" y="2280042"/>
            <a:ext cx="24408000" cy="1631216"/>
          </a:xfrm>
          <a:prstGeom prst="rect">
            <a:avLst/>
          </a:prstGeom>
          <a:noFill/>
        </p:spPr>
        <p:txBody>
          <a:bodyPr wrap="square" rtlCol="0">
            <a:noAutofit/>
          </a:bodyPr>
          <a:lstStyle/>
          <a:p>
            <a:pPr algn="ctr"/>
            <a:r>
              <a:rPr kumimoji="1" lang="en-US" altLang="ja-JP" sz="5400" u="none" spc="1500" dirty="0" smtClean="0">
                <a:effectLst/>
                <a:ea typeface="Hiragino Kaku Gothic Pro W3" charset="-128"/>
                <a:cs typeface="Hiragino Kaku Gothic Pro W3" charset="-128"/>
              </a:rPr>
              <a:t>Endowed Research Unit for</a:t>
            </a:r>
          </a:p>
          <a:p>
            <a:pPr algn="ctr"/>
            <a:r>
              <a:rPr kumimoji="1" lang="en-US" altLang="ja-JP" sz="5400" u="none" spc="1500" dirty="0" smtClean="0">
                <a:effectLst/>
                <a:ea typeface="Hiragino Kaku Gothic Pro W3" charset="-128"/>
                <a:cs typeface="Hiragino Kaku Gothic Pro W3" charset="-128"/>
              </a:rPr>
              <a:t>Non-ferrous Metals Resource Recovery Engineering</a:t>
            </a:r>
          </a:p>
          <a:p>
            <a:pPr algn="ctr"/>
            <a:r>
              <a:rPr lang="en-US" altLang="ja-JP" sz="5400" spc="1500" dirty="0" smtClean="0">
                <a:ea typeface="Hiragino Kaku Gothic Pro W3" charset="-128"/>
                <a:cs typeface="Hiragino Kaku Gothic Pro W3" charset="-128"/>
              </a:rPr>
              <a:t>(JX Metals Endowed Unit)</a:t>
            </a:r>
            <a:endParaRPr kumimoji="1" lang="ja-JP" altLang="en-US" sz="5400" u="none" spc="1500" dirty="0">
              <a:effectLst/>
              <a:ea typeface="Hiragino Kaku Gothic Pro W3" charset="-128"/>
              <a:cs typeface="Hiragino Kaku Gothic Pro W3" charset="-128"/>
            </a:endParaRPr>
          </a:p>
        </p:txBody>
      </p:sp>
      <p:sp>
        <p:nvSpPr>
          <p:cNvPr id="7" name="テキスト ボックス 6"/>
          <p:cNvSpPr txBox="1"/>
          <p:nvPr/>
        </p:nvSpPr>
        <p:spPr>
          <a:xfrm>
            <a:off x="900019" y="5140602"/>
            <a:ext cx="24408000" cy="1169551"/>
          </a:xfrm>
          <a:prstGeom prst="rect">
            <a:avLst/>
          </a:prstGeom>
          <a:noFill/>
        </p:spPr>
        <p:txBody>
          <a:bodyPr wrap="square" rtlCol="0">
            <a:spAutoFit/>
          </a:bodyPr>
          <a:lstStyle/>
          <a:p>
            <a:pPr algn="ctr"/>
            <a:r>
              <a:rPr kumimoji="1" lang="en-US" altLang="ja-JP" sz="7000" u="none" spc="600" dirty="0" smtClean="0">
                <a:effectLst/>
                <a:ea typeface="Hiragino Kaku Gothic Pro W3" charset="-128"/>
                <a:cs typeface="Hiragino Kaku Gothic Pro W3" charset="-128"/>
              </a:rPr>
              <a:t>[ </a:t>
            </a:r>
            <a:r>
              <a:rPr lang="en-US" altLang="ja-JP" sz="7000" spc="600" dirty="0" smtClean="0">
                <a:ea typeface="Hiragino Kaku Gothic Pro W3" charset="-128"/>
                <a:cs typeface="Hiragino Kaku Gothic Pro W3" charset="-128"/>
              </a:rPr>
              <a:t>Towards Highly Sustainable Society </a:t>
            </a:r>
            <a:r>
              <a:rPr kumimoji="1" lang="en-US" altLang="ja-JP" sz="7000" u="none" spc="600" dirty="0" smtClean="0">
                <a:effectLst/>
                <a:ea typeface="Hiragino Kaku Gothic Pro W3" charset="-128"/>
                <a:cs typeface="Hiragino Kaku Gothic Pro W3" charset="-128"/>
              </a:rPr>
              <a:t>]</a:t>
            </a:r>
            <a:endParaRPr kumimoji="1" lang="ja-JP" altLang="en-US" sz="7000" u="none" spc="600" dirty="0">
              <a:effectLst/>
              <a:ea typeface="Hiragino Kaku Gothic Pro W3" charset="-128"/>
              <a:cs typeface="Hiragino Kaku Gothic Pro W3" charset="-128"/>
            </a:endParaRPr>
          </a:p>
        </p:txBody>
      </p:sp>
      <p:sp>
        <p:nvSpPr>
          <p:cNvPr id="8" name="テキスト ボックス 7"/>
          <p:cNvSpPr txBox="1"/>
          <p:nvPr/>
        </p:nvSpPr>
        <p:spPr>
          <a:xfrm>
            <a:off x="900019" y="6244729"/>
            <a:ext cx="24408000" cy="1107996"/>
          </a:xfrm>
          <a:prstGeom prst="rect">
            <a:avLst/>
          </a:prstGeom>
          <a:noFill/>
        </p:spPr>
        <p:txBody>
          <a:bodyPr wrap="square" rtlCol="0">
            <a:spAutoFit/>
          </a:bodyPr>
          <a:lstStyle/>
          <a:p>
            <a:pPr algn="ctr">
              <a:lnSpc>
                <a:spcPct val="150000"/>
              </a:lnSpc>
            </a:pPr>
            <a:r>
              <a:rPr lang="en-US" altLang="ja-JP" sz="4400" spc="300" dirty="0" smtClean="0">
                <a:latin typeface="Calibri" charset="0"/>
                <a:ea typeface="Calibri" charset="0"/>
                <a:cs typeface="Calibri" charset="0"/>
              </a:rPr>
              <a:t>Institute of Industrial Science, Endowed Chairs</a:t>
            </a:r>
            <a:endParaRPr kumimoji="1" lang="ja-JP" altLang="en-US" sz="4400" u="none" spc="300" baseline="0" dirty="0">
              <a:effectLst/>
              <a:latin typeface="Calibri" charset="0"/>
              <a:ea typeface="Calibri" charset="0"/>
              <a:cs typeface="Calibri" charset="0"/>
            </a:endParaRPr>
          </a:p>
        </p:txBody>
      </p:sp>
      <p:sp>
        <p:nvSpPr>
          <p:cNvPr id="9" name="テキスト ボックス 8"/>
          <p:cNvSpPr txBox="1"/>
          <p:nvPr/>
        </p:nvSpPr>
        <p:spPr>
          <a:xfrm>
            <a:off x="9944100" y="8630662"/>
            <a:ext cx="15177146" cy="784830"/>
          </a:xfrm>
          <a:prstGeom prst="rect">
            <a:avLst/>
          </a:prstGeom>
          <a:noFill/>
        </p:spPr>
        <p:txBody>
          <a:bodyPr wrap="square" rtlCol="0">
            <a:spAutoFit/>
          </a:bodyPr>
          <a:lstStyle/>
          <a:p>
            <a:pPr algn="r">
              <a:lnSpc>
                <a:spcPct val="150000"/>
              </a:lnSpc>
            </a:pPr>
            <a:r>
              <a:rPr lang="en-US" altLang="ja-JP" sz="3000" spc="300" dirty="0" smtClean="0">
                <a:ea typeface="Arial" charset="0"/>
                <a:cs typeface="Arial" charset="0"/>
              </a:rPr>
              <a:t>http</a:t>
            </a:r>
            <a:r>
              <a:rPr lang="en-US" altLang="ja-JP" sz="3000" spc="300" dirty="0">
                <a:ea typeface="Arial" charset="0"/>
                <a:cs typeface="Arial" charset="0"/>
              </a:rPr>
              <a:t>://</a:t>
            </a:r>
            <a:r>
              <a:rPr lang="en-US" altLang="ja-JP" sz="3000" spc="300" dirty="0" smtClean="0">
                <a:ea typeface="Arial" charset="0"/>
                <a:cs typeface="Arial" charset="0"/>
              </a:rPr>
              <a:t>www.metals-recycling.iis.u-tokyo.ac.jp/</a:t>
            </a:r>
            <a:endParaRPr kumimoji="1" lang="ja-JP" altLang="en-US" sz="3000" u="none" spc="300" baseline="0" dirty="0">
              <a:effectLst/>
              <a:ea typeface="Arial" charset="0"/>
              <a:cs typeface="Arial" charset="0"/>
            </a:endParaRPr>
          </a:p>
        </p:txBody>
      </p:sp>
      <p:sp>
        <p:nvSpPr>
          <p:cNvPr id="10" name="テキスト ボックス 9"/>
          <p:cNvSpPr txBox="1"/>
          <p:nvPr/>
        </p:nvSpPr>
        <p:spPr>
          <a:xfrm>
            <a:off x="5867400" y="7724065"/>
            <a:ext cx="14309524" cy="713272"/>
          </a:xfrm>
          <a:prstGeom prst="rect">
            <a:avLst/>
          </a:prstGeom>
          <a:noFill/>
        </p:spPr>
        <p:txBody>
          <a:bodyPr wrap="square" rtlCol="0">
            <a:spAutoFit/>
          </a:bodyPr>
          <a:lstStyle/>
          <a:p>
            <a:pPr algn="ctr">
              <a:lnSpc>
                <a:spcPct val="150000"/>
              </a:lnSpc>
            </a:pPr>
            <a:r>
              <a:rPr lang="en-US" altLang="ja-JP" sz="3000" spc="300" dirty="0">
                <a:ea typeface="Hiragino Kaku Gothic Pro W3" charset="-128"/>
                <a:cs typeface="Hiragino Kaku Gothic Pro W3" charset="-128"/>
              </a:rPr>
              <a:t>Non-ferrous Metals Resource Recovery Engineering</a:t>
            </a:r>
          </a:p>
        </p:txBody>
      </p:sp>
      <p:sp>
        <p:nvSpPr>
          <p:cNvPr id="11" name="テキスト ボックス 10"/>
          <p:cNvSpPr txBox="1"/>
          <p:nvPr/>
        </p:nvSpPr>
        <p:spPr>
          <a:xfrm>
            <a:off x="1023815" y="812660"/>
            <a:ext cx="11731747" cy="784830"/>
          </a:xfrm>
          <a:prstGeom prst="rect">
            <a:avLst/>
          </a:prstGeom>
          <a:noFill/>
        </p:spPr>
        <p:txBody>
          <a:bodyPr wrap="square" rtlCol="0">
            <a:spAutoFit/>
          </a:bodyPr>
          <a:lstStyle/>
          <a:p>
            <a:pPr>
              <a:lnSpc>
                <a:spcPct val="150000"/>
              </a:lnSpc>
            </a:pPr>
            <a:r>
              <a:rPr lang="en-US" altLang="ja-JP" sz="3000" spc="300" dirty="0" smtClean="0">
                <a:solidFill>
                  <a:schemeClr val="bg1"/>
                </a:solidFill>
                <a:ea typeface="Hiragino Kaku Gothic Pro W3" charset="-128"/>
                <a:cs typeface="Hiragino Kaku Gothic Pro W3" charset="-128"/>
              </a:rPr>
              <a:t>RECYCLING FOR NON-FERROUS METALS AND RARE METALS</a:t>
            </a:r>
            <a:endParaRPr kumimoji="1" lang="ja-JP" altLang="en-US" sz="3000" u="none" spc="300" baseline="0" dirty="0">
              <a:solidFill>
                <a:schemeClr val="bg1"/>
              </a:solidFill>
              <a:effectLst/>
              <a:ea typeface="Hiragino Kaku Gothic Pro W3" charset="-128"/>
              <a:cs typeface="Hiragino Kaku Gothic Pro W3" charset="-128"/>
            </a:endParaRPr>
          </a:p>
        </p:txBody>
      </p:sp>
      <p:sp>
        <p:nvSpPr>
          <p:cNvPr id="12" name="テキスト ボックス 11"/>
          <p:cNvSpPr txBox="1"/>
          <p:nvPr/>
        </p:nvSpPr>
        <p:spPr>
          <a:xfrm>
            <a:off x="15305658" y="838887"/>
            <a:ext cx="9874580" cy="714939"/>
          </a:xfrm>
          <a:prstGeom prst="rect">
            <a:avLst/>
          </a:prstGeom>
          <a:noFill/>
        </p:spPr>
        <p:txBody>
          <a:bodyPr wrap="square" rtlCol="0">
            <a:spAutoFit/>
          </a:bodyPr>
          <a:lstStyle/>
          <a:p>
            <a:pPr algn="r">
              <a:lnSpc>
                <a:spcPct val="150000"/>
              </a:lnSpc>
            </a:pPr>
            <a:r>
              <a:rPr lang="en-US" altLang="ja-JP" sz="3000" spc="300" dirty="0" smtClean="0">
                <a:solidFill>
                  <a:schemeClr val="bg1"/>
                </a:solidFill>
                <a:ea typeface="Arial" charset="0"/>
                <a:cs typeface="Arial" charset="0"/>
              </a:rPr>
              <a:t>Fw-401</a:t>
            </a:r>
            <a:endParaRPr kumimoji="1" lang="ja-JP" altLang="en-US" sz="3000" u="none" spc="300" baseline="0" dirty="0">
              <a:solidFill>
                <a:schemeClr val="bg1"/>
              </a:solidFill>
              <a:effectLst/>
              <a:ea typeface="Arial" charset="0"/>
              <a:cs typeface="Arial" charset="0"/>
            </a:endParaRPr>
          </a:p>
        </p:txBody>
      </p:sp>
      <p:sp>
        <p:nvSpPr>
          <p:cNvPr id="16" name="Rectangle 11"/>
          <p:cNvSpPr>
            <a:spLocks/>
          </p:cNvSpPr>
          <p:nvPr/>
        </p:nvSpPr>
        <p:spPr bwMode="auto">
          <a:xfrm>
            <a:off x="1539875" y="9697708"/>
            <a:ext cx="22796500" cy="1630943"/>
          </a:xfrm>
          <a:prstGeom prst="rect">
            <a:avLst/>
          </a:prstGeom>
          <a:solidFill>
            <a:srgbClr val="FF6699"/>
          </a:solidFill>
          <a:ln>
            <a:noFill/>
          </a:ln>
        </p:spPr>
        <p:txBody>
          <a:bodyPr lIns="177731" tIns="177731" rIns="361471" bIns="177731" anchor="ctr"/>
          <a:lstStyle>
            <a:lvl1pPr marL="6350" defTabSz="917575">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defTabSz="917575">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defTabSz="917575">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defTabSz="917575">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defTabSz="917575">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defTabSz="917575"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defTabSz="917575"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defTabSz="917575"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defTabSz="917575"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lgn="ctr" eaLnBrk="1" hangingPunct="1">
              <a:lnSpc>
                <a:spcPts val="3000"/>
              </a:lnSpc>
              <a:buFont typeface="Lucida Grande" charset="0"/>
              <a:buNone/>
            </a:pPr>
            <a:r>
              <a:rPr lang="en-US" altLang="ja-JP" sz="5400" b="1" spc="600" dirty="0" smtClean="0">
                <a:solidFill>
                  <a:schemeClr val="bg1"/>
                </a:solidFill>
                <a:latin typeface="+mn-lt"/>
                <a:ea typeface="メイリオ" panose="020B0604030504040204" pitchFamily="50" charset="-128"/>
              </a:rPr>
              <a:t>Industry-University Collaboration Center </a:t>
            </a:r>
          </a:p>
          <a:p>
            <a:pPr algn="ctr" eaLnBrk="1" hangingPunct="1">
              <a:lnSpc>
                <a:spcPts val="3000"/>
              </a:lnSpc>
              <a:buFont typeface="Lucida Grande" charset="0"/>
              <a:buNone/>
            </a:pPr>
            <a:r>
              <a:rPr lang="en-US" altLang="ja-JP" sz="5400" b="1" spc="600" dirty="0" smtClean="0">
                <a:solidFill>
                  <a:schemeClr val="bg1"/>
                </a:solidFill>
                <a:latin typeface="+mn-lt"/>
                <a:ea typeface="メイリオ" panose="020B0604030504040204" pitchFamily="50" charset="-128"/>
              </a:rPr>
              <a:t>to Develop New Recycling Processes for Metals </a:t>
            </a:r>
            <a:endParaRPr lang="en-US" altLang="ja-JP" sz="5400" b="1" spc="600" dirty="0">
              <a:solidFill>
                <a:schemeClr val="bg1"/>
              </a:solidFill>
              <a:latin typeface="+mn-lt"/>
              <a:ea typeface="メイリオ" panose="020B0604030504040204" pitchFamily="50" charset="-128"/>
            </a:endParaRPr>
          </a:p>
        </p:txBody>
      </p:sp>
      <p:sp>
        <p:nvSpPr>
          <p:cNvPr id="19" name="正方形/長方形 3"/>
          <p:cNvSpPr>
            <a:spLocks noChangeArrowheads="1"/>
          </p:cNvSpPr>
          <p:nvPr/>
        </p:nvSpPr>
        <p:spPr bwMode="auto">
          <a:xfrm>
            <a:off x="1648800" y="12968518"/>
            <a:ext cx="11305200" cy="551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lgn="just">
              <a:lnSpc>
                <a:spcPts val="4700"/>
              </a:lnSpc>
              <a:spcBef>
                <a:spcPct val="0"/>
              </a:spcBef>
              <a:buSzTx/>
              <a:buNone/>
            </a:pPr>
            <a:r>
              <a:rPr lang="en-US" altLang="ja-JP" sz="3000" b="1" dirty="0" smtClean="0">
                <a:latin typeface="+mn-lt"/>
                <a:ea typeface="メイリオ" panose="020B0604030504040204" pitchFamily="50" charset="-128"/>
                <a:sym typeface="Arial" panose="020B0604020202020204" pitchFamily="34" charset="0"/>
              </a:rPr>
              <a:t>Recycling </a:t>
            </a:r>
            <a:r>
              <a:rPr lang="en-US" altLang="ja-JP" sz="3000" b="1" dirty="0">
                <a:latin typeface="+mn-lt"/>
                <a:ea typeface="メイリオ" panose="020B0604030504040204" pitchFamily="50" charset="-128"/>
                <a:sym typeface="Arial" panose="020B0604020202020204" pitchFamily="34" charset="0"/>
              </a:rPr>
              <a:t>of valuable materials is essential for </a:t>
            </a:r>
            <a:r>
              <a:rPr lang="en-US" altLang="ja-JP" sz="3000" b="1" dirty="0" smtClean="0">
                <a:latin typeface="+mn-lt"/>
                <a:ea typeface="メイリオ" panose="020B0604030504040204" pitchFamily="50" charset="-128"/>
                <a:sym typeface="Arial" panose="020B0604020202020204" pitchFamily="34" charset="0"/>
              </a:rPr>
              <a:t>the sustainable </a:t>
            </a:r>
            <a:r>
              <a:rPr lang="en-US" altLang="ja-JP" sz="3000" b="1" dirty="0">
                <a:latin typeface="+mn-lt"/>
                <a:ea typeface="メイリオ" panose="020B0604030504040204" pitchFamily="50" charset="-128"/>
                <a:sym typeface="Arial" panose="020B0604020202020204" pitchFamily="34" charset="0"/>
              </a:rPr>
              <a:t>growth of a society. </a:t>
            </a:r>
            <a:r>
              <a:rPr lang="en-US" altLang="ja-JP" sz="3000" b="1" dirty="0" smtClean="0">
                <a:latin typeface="+mn-lt"/>
                <a:ea typeface="メイリオ" panose="020B0604030504040204" pitchFamily="50" charset="-128"/>
                <a:sym typeface="Arial" panose="020B0604020202020204" pitchFamily="34" charset="0"/>
              </a:rPr>
              <a:t>High-quality </a:t>
            </a:r>
            <a:r>
              <a:rPr lang="en-US" altLang="ja-JP" sz="3000" b="1" dirty="0">
                <a:latin typeface="+mn-lt"/>
                <a:ea typeface="メイリオ" panose="020B0604030504040204" pitchFamily="50" charset="-128"/>
                <a:sym typeface="Arial" panose="020B0604020202020204" pitchFamily="34" charset="0"/>
              </a:rPr>
              <a:t>natural </a:t>
            </a:r>
            <a:r>
              <a:rPr lang="en-US" altLang="ja-JP" sz="3000" b="1" dirty="0" smtClean="0">
                <a:latin typeface="+mn-lt"/>
                <a:ea typeface="メイリオ" panose="020B0604030504040204" pitchFamily="50" charset="-128"/>
                <a:sym typeface="Arial" panose="020B0604020202020204" pitchFamily="34" charset="0"/>
              </a:rPr>
              <a:t>resources are </a:t>
            </a:r>
            <a:r>
              <a:rPr lang="en-US" altLang="ja-JP" sz="3000" b="1" dirty="0">
                <a:latin typeface="+mn-lt"/>
                <a:ea typeface="メイリオ" panose="020B0604030504040204" pitchFamily="50" charset="-128"/>
                <a:sym typeface="Arial" panose="020B0604020202020204" pitchFamily="34" charset="0"/>
              </a:rPr>
              <a:t>getting depleted, and resource nationalism is rising </a:t>
            </a:r>
            <a:r>
              <a:rPr lang="en-US" altLang="ja-JP" sz="3000" b="1" dirty="0" smtClean="0">
                <a:latin typeface="+mn-lt"/>
                <a:ea typeface="メイリオ" panose="020B0604030504040204" pitchFamily="50" charset="-128"/>
                <a:sym typeface="Arial" panose="020B0604020202020204" pitchFamily="34" charset="0"/>
              </a:rPr>
              <a:t>in countries </a:t>
            </a:r>
            <a:r>
              <a:rPr lang="en-US" altLang="ja-JP" sz="3000" b="1" dirty="0">
                <a:latin typeface="+mn-lt"/>
                <a:ea typeface="メイリオ" panose="020B0604030504040204" pitchFamily="50" charset="-128"/>
                <a:sym typeface="Arial" panose="020B0604020202020204" pitchFamily="34" charset="0"/>
              </a:rPr>
              <a:t>that are rich in natural resources. Therefore, it </a:t>
            </a:r>
            <a:r>
              <a:rPr lang="en-US" altLang="ja-JP" sz="3000" b="1" dirty="0" smtClean="0">
                <a:latin typeface="+mn-lt"/>
                <a:ea typeface="メイリオ" panose="020B0604030504040204" pitchFamily="50" charset="-128"/>
                <a:sym typeface="Arial" panose="020B0604020202020204" pitchFamily="34" charset="0"/>
              </a:rPr>
              <a:t>is very </a:t>
            </a:r>
            <a:r>
              <a:rPr lang="en-US" altLang="ja-JP" sz="3000" b="1" dirty="0">
                <a:latin typeface="+mn-lt"/>
                <a:ea typeface="メイリオ" panose="020B0604030504040204" pitchFamily="50" charset="-128"/>
                <a:sym typeface="Arial" panose="020B0604020202020204" pitchFamily="34" charset="0"/>
              </a:rPr>
              <a:t>important for the Japanese society to promote </a:t>
            </a:r>
            <a:r>
              <a:rPr lang="en-US" altLang="ja-JP" sz="3000" b="1" dirty="0" smtClean="0">
                <a:latin typeface="+mn-lt"/>
                <a:ea typeface="メイリオ" panose="020B0604030504040204" pitchFamily="50" charset="-128"/>
                <a:sym typeface="Arial" panose="020B0604020202020204" pitchFamily="34" charset="0"/>
              </a:rPr>
              <a:t>recycling of </a:t>
            </a:r>
            <a:r>
              <a:rPr lang="en-US" altLang="ja-JP" sz="3000" b="1" dirty="0">
                <a:latin typeface="+mn-lt"/>
                <a:ea typeface="メイリオ" panose="020B0604030504040204" pitchFamily="50" charset="-128"/>
                <a:sym typeface="Arial" panose="020B0604020202020204" pitchFamily="34" charset="0"/>
              </a:rPr>
              <a:t>rare metals and base metals. </a:t>
            </a:r>
            <a:endParaRPr lang="en-US" altLang="ja-JP" sz="3000" b="1" dirty="0" smtClean="0">
              <a:latin typeface="+mn-lt"/>
              <a:ea typeface="メイリオ" panose="020B0604030504040204" pitchFamily="50" charset="-128"/>
              <a:sym typeface="Arial" panose="020B0604020202020204" pitchFamily="34" charset="0"/>
            </a:endParaRPr>
          </a:p>
          <a:p>
            <a:pPr algn="just">
              <a:lnSpc>
                <a:spcPts val="4700"/>
              </a:lnSpc>
              <a:spcBef>
                <a:spcPct val="0"/>
              </a:spcBef>
              <a:buSzTx/>
              <a:buNone/>
            </a:pPr>
            <a:r>
              <a:rPr lang="en-US" altLang="ja-JP" sz="3000" b="1" dirty="0" smtClean="0">
                <a:latin typeface="+mn-lt"/>
                <a:ea typeface="メイリオ" panose="020B0604030504040204" pitchFamily="50" charset="-128"/>
                <a:sym typeface="Arial" panose="020B0604020202020204" pitchFamily="34" charset="0"/>
              </a:rPr>
              <a:t>This </a:t>
            </a:r>
            <a:r>
              <a:rPr lang="en-US" altLang="ja-JP" sz="3000" b="1" dirty="0">
                <a:latin typeface="+mn-lt"/>
                <a:ea typeface="メイリオ" panose="020B0604030504040204" pitchFamily="50" charset="-128"/>
                <a:sym typeface="Arial" panose="020B0604020202020204" pitchFamily="34" charset="0"/>
              </a:rPr>
              <a:t>unit develops environmentally friendly processes for recycling based on smelting and refining technologies for nonferrous metals. Furthermore, it aims to train young researchers and engineers in collaboration with industrial sectors in this field</a:t>
            </a:r>
            <a:r>
              <a:rPr lang="en-US" altLang="ja-JP" sz="3000" b="1" dirty="0" smtClean="0">
                <a:latin typeface="+mn-lt"/>
                <a:ea typeface="メイリオ" panose="020B0604030504040204" pitchFamily="50" charset="-128"/>
                <a:sym typeface="Arial" panose="020B0604020202020204" pitchFamily="34" charset="0"/>
              </a:rPr>
              <a:t>.</a:t>
            </a:r>
            <a:endParaRPr lang="en-US" altLang="ja-JP" sz="3000" b="1" dirty="0">
              <a:latin typeface="+mn-lt"/>
              <a:ea typeface="メイリオ" panose="020B0604030504040204" pitchFamily="50" charset="-128"/>
              <a:sym typeface="Arial" panose="020B0604020202020204" pitchFamily="34" charset="0"/>
            </a:endParaRPr>
          </a:p>
        </p:txBody>
      </p:sp>
      <p:cxnSp>
        <p:nvCxnSpPr>
          <p:cNvPr id="46" name="直線コネクタ 45"/>
          <p:cNvCxnSpPr/>
          <p:nvPr/>
        </p:nvCxnSpPr>
        <p:spPr>
          <a:xfrm flipH="1">
            <a:off x="1079094" y="9627102"/>
            <a:ext cx="1080000" cy="1080000"/>
          </a:xfrm>
          <a:prstGeom prst="line">
            <a:avLst/>
          </a:prstGeom>
          <a:ln w="165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H="1">
            <a:off x="1421994" y="9665202"/>
            <a:ext cx="1080000" cy="1080000"/>
          </a:xfrm>
          <a:prstGeom prst="line">
            <a:avLst/>
          </a:prstGeom>
          <a:ln w="165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H="1">
            <a:off x="23309013" y="10292867"/>
            <a:ext cx="1080000" cy="1080000"/>
          </a:xfrm>
          <a:prstGeom prst="line">
            <a:avLst/>
          </a:prstGeom>
          <a:ln w="165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a:off x="23651913" y="10330967"/>
            <a:ext cx="1080000" cy="1080000"/>
          </a:xfrm>
          <a:prstGeom prst="line">
            <a:avLst/>
          </a:prstGeom>
          <a:ln w="16510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正方形/長方形 3"/>
          <p:cNvSpPr>
            <a:spLocks noChangeArrowheads="1"/>
          </p:cNvSpPr>
          <p:nvPr/>
        </p:nvSpPr>
        <p:spPr bwMode="auto">
          <a:xfrm>
            <a:off x="2034947" y="11681588"/>
            <a:ext cx="11410513" cy="69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lgn="just">
              <a:lnSpc>
                <a:spcPts val="4700"/>
              </a:lnSpc>
              <a:spcBef>
                <a:spcPct val="0"/>
              </a:spcBef>
              <a:buSzTx/>
              <a:buNone/>
            </a:pPr>
            <a:r>
              <a:rPr lang="en-US" altLang="ja-JP" sz="4000" b="1" u="sng" dirty="0" smtClean="0">
                <a:solidFill>
                  <a:srgbClr val="FF6699"/>
                </a:solidFill>
                <a:latin typeface="+mn-lt"/>
                <a:ea typeface="メイリオ" panose="020B0604030504040204" pitchFamily="50" charset="-128"/>
                <a:sym typeface="Arial" panose="020B0604020202020204" pitchFamily="34" charset="0"/>
              </a:rPr>
              <a:t>Sponsor: </a:t>
            </a:r>
            <a:r>
              <a:rPr lang="ja-JP" altLang="en-US" sz="4000" b="1" u="sng" dirty="0" smtClean="0">
                <a:solidFill>
                  <a:srgbClr val="FF6699"/>
                </a:solidFill>
                <a:latin typeface="+mn-lt"/>
                <a:ea typeface="メイリオ" panose="020B0604030504040204" pitchFamily="50" charset="-128"/>
                <a:sym typeface="Arial" panose="020B0604020202020204" pitchFamily="34" charset="0"/>
              </a:rPr>
              <a:t> </a:t>
            </a:r>
            <a:r>
              <a:rPr lang="en-US" altLang="ja-JP" sz="4000" b="1" u="sng" dirty="0">
                <a:solidFill>
                  <a:srgbClr val="FF6699"/>
                </a:solidFill>
                <a:latin typeface="+mn-lt"/>
                <a:ea typeface="メイリオ" panose="020B0604030504040204" pitchFamily="50" charset="-128"/>
                <a:sym typeface="Arial" panose="020B0604020202020204" pitchFamily="34" charset="0"/>
              </a:rPr>
              <a:t>JX Nippon Mining &amp; Metals </a:t>
            </a:r>
            <a:r>
              <a:rPr lang="en-US" altLang="ja-JP" sz="4000" b="1" u="sng" dirty="0" smtClean="0">
                <a:solidFill>
                  <a:srgbClr val="FF6699"/>
                </a:solidFill>
                <a:latin typeface="+mn-lt"/>
                <a:ea typeface="メイリオ" panose="020B0604030504040204" pitchFamily="50" charset="-128"/>
                <a:sym typeface="Arial" panose="020B0604020202020204" pitchFamily="34" charset="0"/>
              </a:rPr>
              <a:t>Corporation</a:t>
            </a:r>
            <a:endParaRPr lang="en-US" altLang="ja-JP" sz="4000" b="1" u="sng" dirty="0">
              <a:solidFill>
                <a:srgbClr val="FF6699"/>
              </a:solidFill>
              <a:latin typeface="+mn-lt"/>
              <a:ea typeface="メイリオ" panose="020B0604030504040204" pitchFamily="50" charset="-128"/>
              <a:sym typeface="Arial" panose="020B0604020202020204" pitchFamily="34" charset="0"/>
            </a:endParaRPr>
          </a:p>
        </p:txBody>
      </p:sp>
      <p:sp>
        <p:nvSpPr>
          <p:cNvPr id="52" name="フローチャート: 処理 51"/>
          <p:cNvSpPr/>
          <p:nvPr/>
        </p:nvSpPr>
        <p:spPr>
          <a:xfrm>
            <a:off x="13328853" y="12942309"/>
            <a:ext cx="11279058" cy="4943693"/>
          </a:xfrm>
          <a:prstGeom prst="flowChartProcess">
            <a:avLst/>
          </a:prstGeom>
          <a:solidFill>
            <a:schemeClr val="bg1"/>
          </a:solidFill>
          <a:ln w="190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13609334" y="13001675"/>
            <a:ext cx="10755064" cy="4914166"/>
          </a:xfrm>
          <a:prstGeom prst="rect">
            <a:avLst/>
          </a:prstGeom>
          <a:ln w="28575">
            <a:noFill/>
          </a:ln>
        </p:spPr>
        <p:txBody>
          <a:bodyPr wrap="square">
            <a:spAutoFit/>
          </a:bodyPr>
          <a:lstStyle/>
          <a:p>
            <a:pPr algn="just">
              <a:lnSpc>
                <a:spcPts val="4700"/>
              </a:lnSpc>
              <a:spcBef>
                <a:spcPct val="0"/>
              </a:spcBef>
              <a:buSzTx/>
              <a:buNone/>
            </a:pPr>
            <a:r>
              <a:rPr lang="en-US" altLang="ja-JP" sz="3200" b="1" dirty="0" smtClean="0">
                <a:solidFill>
                  <a:srgbClr val="FF6699"/>
                </a:solidFill>
                <a:ea typeface="メイリオ" panose="020B0604030504040204" pitchFamily="50" charset="-128"/>
                <a:sym typeface="Arial" panose="020B0604020202020204" pitchFamily="34" charset="0"/>
              </a:rPr>
              <a:t>In </a:t>
            </a:r>
            <a:r>
              <a:rPr lang="en-US" altLang="ja-JP" sz="3200" b="1" dirty="0">
                <a:solidFill>
                  <a:srgbClr val="FF6699"/>
                </a:solidFill>
                <a:ea typeface="メイリオ" panose="020B0604030504040204" pitchFamily="50" charset="-128"/>
                <a:sym typeface="Arial" panose="020B0604020202020204" pitchFamily="34" charset="0"/>
              </a:rPr>
              <a:t>order to expand the activities of the unit further after </a:t>
            </a:r>
            <a:r>
              <a:rPr lang="en-US" altLang="ja-JP" sz="3200" b="1" dirty="0" smtClean="0">
                <a:solidFill>
                  <a:srgbClr val="FF6699"/>
                </a:solidFill>
                <a:ea typeface="メイリオ" panose="020B0604030504040204" pitchFamily="50" charset="-128"/>
                <a:sym typeface="Arial" panose="020B0604020202020204" pitchFamily="34" charset="0"/>
              </a:rPr>
              <a:t>five years </a:t>
            </a:r>
            <a:r>
              <a:rPr lang="en-US" altLang="ja-JP" sz="3200" b="1" dirty="0">
                <a:solidFill>
                  <a:srgbClr val="FF6699"/>
                </a:solidFill>
                <a:ea typeface="メイリオ" panose="020B0604030504040204" pitchFamily="50" charset="-128"/>
                <a:sym typeface="Arial" panose="020B0604020202020204" pitchFamily="34" charset="0"/>
              </a:rPr>
              <a:t>in the first term, the second term began in </a:t>
            </a:r>
            <a:r>
              <a:rPr lang="en-US" altLang="ja-JP" sz="3200" b="1" dirty="0" smtClean="0">
                <a:solidFill>
                  <a:srgbClr val="FF6699"/>
                </a:solidFill>
                <a:ea typeface="メイリオ" panose="020B0604030504040204" pitchFamily="50" charset="-128"/>
                <a:sym typeface="Arial" panose="020B0604020202020204" pitchFamily="34" charset="0"/>
              </a:rPr>
              <a:t>January 2017</a:t>
            </a:r>
            <a:r>
              <a:rPr lang="en-US" altLang="ja-JP" sz="3200" b="1" dirty="0">
                <a:solidFill>
                  <a:srgbClr val="FF6699"/>
                </a:solidFill>
                <a:ea typeface="メイリオ" panose="020B0604030504040204" pitchFamily="50" charset="-128"/>
                <a:sym typeface="Arial" panose="020B0604020202020204" pitchFamily="34" charset="0"/>
              </a:rPr>
              <a:t>, with the </a:t>
            </a:r>
            <a:r>
              <a:rPr lang="en-US" altLang="ja-JP" sz="3200" b="1" dirty="0" smtClean="0">
                <a:solidFill>
                  <a:srgbClr val="FF6699"/>
                </a:solidFill>
                <a:ea typeface="メイリオ" panose="020B0604030504040204" pitchFamily="50" charset="-128"/>
                <a:sym typeface="Arial" panose="020B0604020202020204" pitchFamily="34" charset="0"/>
              </a:rPr>
              <a:t>inclusion </a:t>
            </a:r>
            <a:r>
              <a:rPr lang="en-US" altLang="ja-JP" sz="3200" b="1" dirty="0">
                <a:solidFill>
                  <a:srgbClr val="FF6699"/>
                </a:solidFill>
                <a:ea typeface="メイリオ" panose="020B0604030504040204" pitchFamily="50" charset="-128"/>
                <a:sym typeface="Arial" panose="020B0604020202020204" pitchFamily="34" charset="0"/>
              </a:rPr>
              <a:t>of Prof. Chiharu </a:t>
            </a:r>
            <a:r>
              <a:rPr lang="en-US" altLang="ja-JP" sz="3200" b="1" dirty="0" err="1">
                <a:solidFill>
                  <a:srgbClr val="FF6699"/>
                </a:solidFill>
                <a:ea typeface="メイリオ" panose="020B0604030504040204" pitchFamily="50" charset="-128"/>
                <a:sym typeface="Arial" panose="020B0604020202020204" pitchFamily="34" charset="0"/>
              </a:rPr>
              <a:t>Tokoro</a:t>
            </a:r>
            <a:r>
              <a:rPr lang="en-US" altLang="ja-JP" sz="3200" b="1" dirty="0">
                <a:solidFill>
                  <a:srgbClr val="FF6699"/>
                </a:solidFill>
                <a:ea typeface="メイリオ" panose="020B0604030504040204" pitchFamily="50" charset="-128"/>
                <a:sym typeface="Arial" panose="020B0604020202020204" pitchFamily="34" charset="0"/>
              </a:rPr>
              <a:t> as a </a:t>
            </a:r>
            <a:r>
              <a:rPr lang="en-US" altLang="ja-JP" sz="3200" b="1" dirty="0" smtClean="0">
                <a:solidFill>
                  <a:srgbClr val="FF6699"/>
                </a:solidFill>
                <a:ea typeface="メイリオ" panose="020B0604030504040204" pitchFamily="50" charset="-128"/>
                <a:sym typeface="Arial" panose="020B0604020202020204" pitchFamily="34" charset="0"/>
              </a:rPr>
              <a:t>new member</a:t>
            </a:r>
            <a:r>
              <a:rPr lang="en-US" altLang="ja-JP" sz="3200" b="1" dirty="0">
                <a:solidFill>
                  <a:srgbClr val="FF6699"/>
                </a:solidFill>
                <a:ea typeface="メイリオ" panose="020B0604030504040204" pitchFamily="50" charset="-128"/>
                <a:sym typeface="Arial" panose="020B0604020202020204" pitchFamily="34" charset="0"/>
              </a:rPr>
              <a:t>. </a:t>
            </a:r>
            <a:endParaRPr lang="en-US" altLang="ja-JP" sz="3200" b="1" dirty="0" smtClean="0">
              <a:solidFill>
                <a:srgbClr val="FF6699"/>
              </a:solidFill>
              <a:ea typeface="メイリオ" panose="020B0604030504040204" pitchFamily="50" charset="-128"/>
              <a:sym typeface="Arial" panose="020B0604020202020204" pitchFamily="34" charset="0"/>
            </a:endParaRPr>
          </a:p>
          <a:p>
            <a:pPr algn="just">
              <a:lnSpc>
                <a:spcPts val="4700"/>
              </a:lnSpc>
              <a:spcBef>
                <a:spcPct val="0"/>
              </a:spcBef>
              <a:buSzTx/>
              <a:buNone/>
            </a:pPr>
            <a:r>
              <a:rPr lang="en-US" altLang="ja-JP" sz="3200" b="1" dirty="0" smtClean="0">
                <a:solidFill>
                  <a:srgbClr val="FF6699"/>
                </a:solidFill>
                <a:ea typeface="メイリオ" panose="020B0604030504040204" pitchFamily="50" charset="-128"/>
                <a:sym typeface="Arial" panose="020B0604020202020204" pitchFamily="34" charset="0"/>
              </a:rPr>
              <a:t>In </a:t>
            </a:r>
            <a:r>
              <a:rPr lang="en-US" altLang="ja-JP" sz="3200" b="1" dirty="0">
                <a:solidFill>
                  <a:srgbClr val="FF6699"/>
                </a:solidFill>
                <a:ea typeface="メイリオ" panose="020B0604030504040204" pitchFamily="50" charset="-128"/>
                <a:sym typeface="Arial" panose="020B0604020202020204" pitchFamily="34" charset="0"/>
              </a:rPr>
              <a:t>the second term, this unit will not only </a:t>
            </a:r>
            <a:r>
              <a:rPr lang="en-US" altLang="ja-JP" sz="3200" b="1" dirty="0" smtClean="0">
                <a:solidFill>
                  <a:srgbClr val="FF6699"/>
                </a:solidFill>
                <a:ea typeface="メイリオ" panose="020B0604030504040204" pitchFamily="50" charset="-128"/>
                <a:sym typeface="Arial" panose="020B0604020202020204" pitchFamily="34" charset="0"/>
              </a:rPr>
              <a:t>further develop </a:t>
            </a:r>
            <a:r>
              <a:rPr lang="en-US" altLang="ja-JP" sz="3200" b="1" dirty="0">
                <a:solidFill>
                  <a:srgbClr val="FF6699"/>
                </a:solidFill>
                <a:ea typeface="メイリオ" panose="020B0604030504040204" pitchFamily="50" charset="-128"/>
                <a:sym typeface="Arial" panose="020B0604020202020204" pitchFamily="34" charset="0"/>
              </a:rPr>
              <a:t>the activities undertaken in the first term but </a:t>
            </a:r>
            <a:r>
              <a:rPr lang="en-US" altLang="ja-JP" sz="3200" b="1" dirty="0" smtClean="0">
                <a:solidFill>
                  <a:srgbClr val="FF6699"/>
                </a:solidFill>
                <a:ea typeface="メイリオ" panose="020B0604030504040204" pitchFamily="50" charset="-128"/>
                <a:sym typeface="Arial" panose="020B0604020202020204" pitchFamily="34" charset="0"/>
              </a:rPr>
              <a:t>also intensify </a:t>
            </a:r>
            <a:r>
              <a:rPr lang="en-US" altLang="ja-JP" sz="3200" b="1" dirty="0">
                <a:solidFill>
                  <a:srgbClr val="FF6699"/>
                </a:solidFill>
                <a:ea typeface="メイリオ" panose="020B0604030504040204" pitchFamily="50" charset="-128"/>
                <a:sym typeface="Arial" panose="020B0604020202020204" pitchFamily="34" charset="0"/>
              </a:rPr>
              <a:t>activities to raise awareness of the importance </a:t>
            </a:r>
            <a:r>
              <a:rPr lang="en-US" altLang="ja-JP" sz="3200" b="1" dirty="0" smtClean="0">
                <a:solidFill>
                  <a:srgbClr val="FF6699"/>
                </a:solidFill>
                <a:ea typeface="メイリオ" panose="020B0604030504040204" pitchFamily="50" charset="-128"/>
                <a:sym typeface="Arial" panose="020B0604020202020204" pitchFamily="34" charset="0"/>
              </a:rPr>
              <a:t>of this </a:t>
            </a:r>
            <a:r>
              <a:rPr lang="en-US" altLang="ja-JP" sz="3200" b="1" dirty="0">
                <a:solidFill>
                  <a:srgbClr val="FF6699"/>
                </a:solidFill>
                <a:ea typeface="メイリオ" panose="020B0604030504040204" pitchFamily="50" charset="-128"/>
                <a:sym typeface="Arial" panose="020B0604020202020204" pitchFamily="34" charset="0"/>
              </a:rPr>
              <a:t>field to the general public, especially women and </a:t>
            </a:r>
            <a:r>
              <a:rPr lang="en-US" altLang="ja-JP" sz="3200" b="1" dirty="0" smtClean="0">
                <a:solidFill>
                  <a:srgbClr val="FF6699"/>
                </a:solidFill>
                <a:ea typeface="メイリオ" panose="020B0604030504040204" pitchFamily="50" charset="-128"/>
                <a:sym typeface="Arial" panose="020B0604020202020204" pitchFamily="34" charset="0"/>
              </a:rPr>
              <a:t>young children </a:t>
            </a:r>
            <a:r>
              <a:rPr lang="en-US" altLang="ja-JP" sz="3200" b="1" dirty="0">
                <a:solidFill>
                  <a:srgbClr val="FF6699"/>
                </a:solidFill>
                <a:ea typeface="メイリオ" panose="020B0604030504040204" pitchFamily="50" charset="-128"/>
                <a:sym typeface="Arial" panose="020B0604020202020204" pitchFamily="34" charset="0"/>
              </a:rPr>
              <a:t>(below </a:t>
            </a:r>
            <a:r>
              <a:rPr lang="en-US" altLang="ja-JP" sz="3200" b="1" dirty="0" smtClean="0">
                <a:solidFill>
                  <a:srgbClr val="FF6699"/>
                </a:solidFill>
                <a:ea typeface="メイリオ" panose="020B0604030504040204" pitchFamily="50" charset="-128"/>
                <a:sym typeface="Arial" panose="020B0604020202020204" pitchFamily="34" charset="0"/>
              </a:rPr>
              <a:t>high-school </a:t>
            </a:r>
            <a:r>
              <a:rPr lang="en-US" altLang="ja-JP" sz="3200" b="1" dirty="0">
                <a:solidFill>
                  <a:srgbClr val="FF6699"/>
                </a:solidFill>
                <a:ea typeface="メイリオ" panose="020B0604030504040204" pitchFamily="50" charset="-128"/>
                <a:sym typeface="Arial" panose="020B0604020202020204" pitchFamily="34" charset="0"/>
              </a:rPr>
              <a:t>age). </a:t>
            </a:r>
            <a:endParaRPr lang="ja-JP" altLang="en-US" sz="3200" b="1" dirty="0">
              <a:solidFill>
                <a:srgbClr val="FF6699"/>
              </a:solidFill>
              <a:ea typeface="メイリオ" panose="020B0604030504040204" pitchFamily="50" charset="-128"/>
              <a:sym typeface="Arial" panose="020B0604020202020204" pitchFamily="34" charset="0"/>
            </a:endParaRPr>
          </a:p>
        </p:txBody>
      </p:sp>
      <p:sp>
        <p:nvSpPr>
          <p:cNvPr id="56" name="正方形/長方形 55"/>
          <p:cNvSpPr/>
          <p:nvPr/>
        </p:nvSpPr>
        <p:spPr>
          <a:xfrm>
            <a:off x="15060505" y="11694734"/>
            <a:ext cx="9947659" cy="1297791"/>
          </a:xfrm>
          <a:prstGeom prst="rect">
            <a:avLst/>
          </a:prstGeom>
          <a:ln>
            <a:noFill/>
          </a:ln>
        </p:spPr>
        <p:txBody>
          <a:bodyPr wrap="square" anchor="ctr">
            <a:spAutoFit/>
          </a:bodyPr>
          <a:lstStyle/>
          <a:p>
            <a:pPr defTabSz="2332038">
              <a:lnSpc>
                <a:spcPts val="4700"/>
              </a:lnSpc>
              <a:spcBef>
                <a:spcPct val="0"/>
              </a:spcBef>
            </a:pPr>
            <a:r>
              <a:rPr lang="en-US" altLang="ja-JP" sz="3200" b="1" dirty="0" smtClean="0">
                <a:ea typeface="メイリオ" panose="020B0604030504040204" pitchFamily="50" charset="-128"/>
                <a:sym typeface="Arial" panose="020B0604020202020204" pitchFamily="34" charset="0"/>
              </a:rPr>
              <a:t>1st </a:t>
            </a:r>
            <a:r>
              <a:rPr lang="en-US" altLang="ja-JP" sz="3200" b="1" dirty="0" smtClean="0">
                <a:ea typeface="メイリオ" panose="020B0604030504040204" pitchFamily="50" charset="-128"/>
                <a:sym typeface="Arial" panose="020B0604020202020204" pitchFamily="34" charset="0"/>
              </a:rPr>
              <a:t>period:	January </a:t>
            </a:r>
            <a:r>
              <a:rPr lang="en-US" altLang="ja-JP" sz="3200" b="1" dirty="0" smtClean="0">
                <a:ea typeface="メイリオ" panose="020B0604030504040204" pitchFamily="50" charset="-128"/>
                <a:sym typeface="Arial" panose="020B0604020202020204" pitchFamily="34" charset="0"/>
              </a:rPr>
              <a:t>2012</a:t>
            </a:r>
            <a:r>
              <a:rPr lang="ja-JP" altLang="en-US" sz="3200" b="1" dirty="0" smtClean="0">
                <a:ea typeface="メイリオ" panose="020B0604030504040204" pitchFamily="50" charset="-128"/>
                <a:sym typeface="Arial" panose="020B0604020202020204" pitchFamily="34" charset="0"/>
              </a:rPr>
              <a:t> </a:t>
            </a:r>
            <a:r>
              <a:rPr lang="en-US" altLang="ja-JP" sz="3200" b="1" dirty="0" smtClean="0">
                <a:ea typeface="メイリオ" panose="020B0604030504040204" pitchFamily="50" charset="-128"/>
                <a:sym typeface="Arial" panose="020B0604020202020204" pitchFamily="34" charset="0"/>
              </a:rPr>
              <a:t>to December 2017</a:t>
            </a:r>
            <a:r>
              <a:rPr lang="ja-JP" altLang="en-US" sz="3200" b="1" dirty="0" smtClean="0">
                <a:ea typeface="メイリオ" panose="020B0604030504040204" pitchFamily="50" charset="-128"/>
                <a:sym typeface="Arial" panose="020B0604020202020204" pitchFamily="34" charset="0"/>
              </a:rPr>
              <a:t>（</a:t>
            </a:r>
            <a:r>
              <a:rPr lang="en-US" altLang="ja-JP" sz="3200" b="1" dirty="0" smtClean="0">
                <a:ea typeface="メイリオ" panose="020B0604030504040204" pitchFamily="50" charset="-128"/>
                <a:sym typeface="Arial" panose="020B0604020202020204" pitchFamily="34" charset="0"/>
              </a:rPr>
              <a:t>5 years</a:t>
            </a:r>
            <a:r>
              <a:rPr lang="ja-JP" altLang="en-US" sz="3200" b="1" dirty="0" smtClean="0">
                <a:ea typeface="メイリオ" panose="020B0604030504040204" pitchFamily="50" charset="-128"/>
                <a:sym typeface="Arial" panose="020B0604020202020204" pitchFamily="34" charset="0"/>
              </a:rPr>
              <a:t>）</a:t>
            </a:r>
            <a:endParaRPr lang="en-US" altLang="ja-JP" sz="3200" b="1" dirty="0" smtClean="0">
              <a:ea typeface="メイリオ" panose="020B0604030504040204" pitchFamily="50" charset="-128"/>
              <a:sym typeface="Arial" panose="020B0604020202020204" pitchFamily="34" charset="0"/>
            </a:endParaRPr>
          </a:p>
          <a:p>
            <a:pPr defTabSz="2332038">
              <a:lnSpc>
                <a:spcPts val="4700"/>
              </a:lnSpc>
              <a:spcBef>
                <a:spcPct val="0"/>
              </a:spcBef>
            </a:pPr>
            <a:r>
              <a:rPr lang="en-US" altLang="ja-JP" sz="3200" b="1" dirty="0" smtClean="0">
                <a:solidFill>
                  <a:srgbClr val="FF6699"/>
                </a:solidFill>
                <a:ea typeface="メイリオ" panose="020B0604030504040204" pitchFamily="50" charset="-128"/>
                <a:sym typeface="Arial" panose="020B0604020202020204" pitchFamily="34" charset="0"/>
              </a:rPr>
              <a:t>2nd period:	January </a:t>
            </a:r>
            <a:r>
              <a:rPr lang="en-US" altLang="ja-JP" sz="3200" b="1" dirty="0" smtClean="0">
                <a:solidFill>
                  <a:srgbClr val="FF6699"/>
                </a:solidFill>
                <a:ea typeface="メイリオ" panose="020B0604030504040204" pitchFamily="50" charset="-128"/>
                <a:sym typeface="Arial" panose="020B0604020202020204" pitchFamily="34" charset="0"/>
              </a:rPr>
              <a:t>2017</a:t>
            </a:r>
            <a:r>
              <a:rPr lang="ja-JP" altLang="en-US" sz="3200" b="1" dirty="0" smtClean="0">
                <a:solidFill>
                  <a:srgbClr val="FF6699"/>
                </a:solidFill>
                <a:ea typeface="メイリオ" panose="020B0604030504040204" pitchFamily="50" charset="-128"/>
                <a:sym typeface="Arial" panose="020B0604020202020204" pitchFamily="34" charset="0"/>
              </a:rPr>
              <a:t> </a:t>
            </a:r>
            <a:r>
              <a:rPr lang="en-US" altLang="ja-JP" sz="3200" b="1" dirty="0" smtClean="0">
                <a:solidFill>
                  <a:srgbClr val="FF6699"/>
                </a:solidFill>
                <a:ea typeface="メイリオ" panose="020B0604030504040204" pitchFamily="50" charset="-128"/>
                <a:sym typeface="Arial" panose="020B0604020202020204" pitchFamily="34" charset="0"/>
              </a:rPr>
              <a:t>to December 2021</a:t>
            </a:r>
            <a:r>
              <a:rPr lang="ja-JP" altLang="en-US" sz="3200" b="1" dirty="0" smtClean="0">
                <a:solidFill>
                  <a:srgbClr val="FF6699"/>
                </a:solidFill>
                <a:ea typeface="メイリオ" panose="020B0604030504040204" pitchFamily="50" charset="-128"/>
                <a:sym typeface="Arial" panose="020B0604020202020204" pitchFamily="34" charset="0"/>
              </a:rPr>
              <a:t>（</a:t>
            </a:r>
            <a:r>
              <a:rPr lang="en-US" altLang="ja-JP" sz="3200" b="1" dirty="0" smtClean="0">
                <a:solidFill>
                  <a:srgbClr val="FF6699"/>
                </a:solidFill>
                <a:ea typeface="メイリオ" panose="020B0604030504040204" pitchFamily="50" charset="-128"/>
                <a:sym typeface="Arial" panose="020B0604020202020204" pitchFamily="34" charset="0"/>
              </a:rPr>
              <a:t>5</a:t>
            </a:r>
            <a:r>
              <a:rPr lang="ja-JP" altLang="en-US" sz="3200" b="1" dirty="0">
                <a:solidFill>
                  <a:srgbClr val="FF6699"/>
                </a:solidFill>
                <a:ea typeface="メイリオ" panose="020B0604030504040204" pitchFamily="50" charset="-128"/>
                <a:sym typeface="Arial" panose="020B0604020202020204" pitchFamily="34" charset="0"/>
              </a:rPr>
              <a:t> </a:t>
            </a:r>
            <a:r>
              <a:rPr lang="en-US" altLang="ja-JP" sz="3200" b="1" dirty="0" smtClean="0">
                <a:solidFill>
                  <a:srgbClr val="FF6699"/>
                </a:solidFill>
                <a:ea typeface="メイリオ" panose="020B0604030504040204" pitchFamily="50" charset="-128"/>
                <a:sym typeface="Arial" panose="020B0604020202020204" pitchFamily="34" charset="0"/>
              </a:rPr>
              <a:t>years</a:t>
            </a:r>
            <a:r>
              <a:rPr lang="ja-JP" altLang="en-US" sz="3200" b="1" dirty="0" smtClean="0">
                <a:solidFill>
                  <a:srgbClr val="FF6699"/>
                </a:solidFill>
                <a:ea typeface="メイリオ" panose="020B0604030504040204" pitchFamily="50" charset="-128"/>
                <a:sym typeface="Arial" panose="020B0604020202020204" pitchFamily="34" charset="0"/>
              </a:rPr>
              <a:t>）</a:t>
            </a:r>
            <a:endParaRPr lang="en-US" altLang="ja-JP" sz="3200" b="1" dirty="0" smtClean="0">
              <a:solidFill>
                <a:srgbClr val="FF6699"/>
              </a:solidFill>
              <a:ea typeface="メイリオ" panose="020B0604030504040204" pitchFamily="50" charset="-128"/>
              <a:sym typeface="Arial" panose="020B0604020202020204" pitchFamily="34" charset="0"/>
            </a:endParaRPr>
          </a:p>
        </p:txBody>
      </p:sp>
      <p:sp>
        <p:nvSpPr>
          <p:cNvPr id="59" name="テキスト ボックス 58"/>
          <p:cNvSpPr txBox="1"/>
          <p:nvPr/>
        </p:nvSpPr>
        <p:spPr>
          <a:xfrm>
            <a:off x="13427075" y="11556065"/>
            <a:ext cx="1722330" cy="907941"/>
          </a:xfrm>
          <a:prstGeom prst="rect">
            <a:avLst/>
          </a:prstGeom>
          <a:noFill/>
          <a:ln>
            <a:noFill/>
          </a:ln>
        </p:spPr>
        <p:txBody>
          <a:bodyPr wrap="none" rtlCol="0" anchor="ctr">
            <a:spAutoFit/>
          </a:bodyPr>
          <a:lstStyle/>
          <a:p>
            <a:pPr algn="ctr"/>
            <a:endParaRPr kumimoji="1" lang="en-US" altLang="ja-JP" sz="900" dirty="0" smtClean="0">
              <a:ea typeface="メイリオ" panose="020B0604030504040204" pitchFamily="50" charset="-128"/>
            </a:endParaRPr>
          </a:p>
          <a:p>
            <a:pPr algn="ctr"/>
            <a:r>
              <a:rPr kumimoji="1" lang="en-US" altLang="ja-JP" sz="3600" dirty="0" smtClean="0">
                <a:ea typeface="メイリオ" panose="020B0604030504040204" pitchFamily="50" charset="-128"/>
              </a:rPr>
              <a:t>[</a:t>
            </a:r>
            <a:r>
              <a:rPr kumimoji="1" lang="en-US" altLang="ja-JP" sz="800" dirty="0" smtClean="0">
                <a:ea typeface="メイリオ" panose="020B0604030504040204" pitchFamily="50" charset="-128"/>
              </a:rPr>
              <a:t> </a:t>
            </a:r>
            <a:r>
              <a:rPr lang="en-US" altLang="ja-JP" sz="3600" dirty="0" smtClean="0">
                <a:ea typeface="メイリオ" panose="020B0604030504040204" pitchFamily="50" charset="-128"/>
              </a:rPr>
              <a:t>Period</a:t>
            </a:r>
            <a:r>
              <a:rPr kumimoji="1" lang="ja-JP" altLang="en-US" sz="800" dirty="0" smtClean="0">
                <a:ea typeface="メイリオ" panose="020B0604030504040204" pitchFamily="50" charset="-128"/>
              </a:rPr>
              <a:t> </a:t>
            </a:r>
            <a:r>
              <a:rPr kumimoji="1" lang="en-US" altLang="ja-JP" sz="3600" dirty="0" smtClean="0">
                <a:ea typeface="メイリオ" panose="020B0604030504040204" pitchFamily="50" charset="-128"/>
              </a:rPr>
              <a:t>]</a:t>
            </a:r>
          </a:p>
          <a:p>
            <a:pPr algn="ctr"/>
            <a:endParaRPr kumimoji="1" lang="ja-JP" altLang="en-US" sz="800" dirty="0">
              <a:ea typeface="メイリオ" panose="020B0604030504040204" pitchFamily="50" charset="-128"/>
            </a:endParaRPr>
          </a:p>
        </p:txBody>
      </p:sp>
      <p:sp>
        <p:nvSpPr>
          <p:cNvPr id="60" name="正方形/長方形 3"/>
          <p:cNvSpPr>
            <a:spLocks noChangeArrowheads="1"/>
          </p:cNvSpPr>
          <p:nvPr/>
        </p:nvSpPr>
        <p:spPr bwMode="auto">
          <a:xfrm>
            <a:off x="1158647" y="18855332"/>
            <a:ext cx="3997169" cy="69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lgn="just">
              <a:lnSpc>
                <a:spcPts val="4700"/>
              </a:lnSpc>
              <a:spcBef>
                <a:spcPct val="0"/>
              </a:spcBef>
              <a:buSzTx/>
              <a:buNone/>
            </a:pPr>
            <a:r>
              <a:rPr lang="en-US" altLang="ja-JP" sz="4000" b="1" u="sng" dirty="0" smtClean="0">
                <a:solidFill>
                  <a:srgbClr val="FF6699"/>
                </a:solidFill>
                <a:latin typeface="+mn-lt"/>
                <a:ea typeface="メイリオ" panose="020B0604030504040204" pitchFamily="50" charset="-128"/>
                <a:sym typeface="Arial" panose="020B0604020202020204" pitchFamily="34" charset="0"/>
              </a:rPr>
              <a:t>Research Group</a:t>
            </a:r>
            <a:endParaRPr lang="en-US" altLang="ja-JP" sz="4000" b="1" u="sng" dirty="0">
              <a:solidFill>
                <a:srgbClr val="FF6699"/>
              </a:solidFill>
              <a:latin typeface="+mn-lt"/>
              <a:ea typeface="メイリオ" panose="020B0604030504040204" pitchFamily="50" charset="-128"/>
              <a:sym typeface="Arial" panose="020B0604020202020204" pitchFamily="34" charset="0"/>
            </a:endParaRPr>
          </a:p>
        </p:txBody>
      </p:sp>
      <p:grpSp>
        <p:nvGrpSpPr>
          <p:cNvPr id="5" name="グループ化 4"/>
          <p:cNvGrpSpPr/>
          <p:nvPr/>
        </p:nvGrpSpPr>
        <p:grpSpPr>
          <a:xfrm>
            <a:off x="16990847" y="19826362"/>
            <a:ext cx="8079084" cy="14832957"/>
            <a:chOff x="16990847" y="19445362"/>
            <a:chExt cx="8079084" cy="14832957"/>
          </a:xfrm>
        </p:grpSpPr>
        <p:pic>
          <p:nvPicPr>
            <p:cNvPr id="31" name="Picture 40" descr="C:\Users\Taninouchi\東大生研\事務仕事\2016_12_JX寄付部門パンフ_2015_山中研\2016年度_第2版\追加記事_所先生\所千晴写真.jpg"/>
            <p:cNvPicPr>
              <a:picLocks noChangeAspect="1" noChangeArrowheads="1"/>
            </p:cNvPicPr>
            <p:nvPr/>
          </p:nvPicPr>
          <p:blipFill>
            <a:blip r:embed="rId3">
              <a:extLst>
                <a:ext uri="{28A0092B-C50C-407E-A947-70E740481C1C}">
                  <a14:useLocalDpi xmlns:a14="http://schemas.microsoft.com/office/drawing/2010/main" val="0"/>
                </a:ext>
              </a:extLst>
            </a:blip>
            <a:srcRect t="9415" b="17615"/>
            <a:stretch>
              <a:fillRect/>
            </a:stretch>
          </p:blipFill>
          <p:spPr bwMode="auto">
            <a:xfrm>
              <a:off x="16990847" y="19460335"/>
              <a:ext cx="2717800"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19"/>
            <p:cNvSpPr>
              <a:spLocks noChangeArrowheads="1"/>
            </p:cNvSpPr>
            <p:nvPr/>
          </p:nvSpPr>
          <p:spPr bwMode="auto">
            <a:xfrm>
              <a:off x="19758909" y="19462524"/>
              <a:ext cx="340567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spcBef>
                  <a:spcPct val="0"/>
                </a:spcBef>
                <a:buSzTx/>
                <a:buFontTx/>
                <a:buNone/>
              </a:pPr>
              <a:r>
                <a:rPr lang="en-US" altLang="ja-JP" sz="4000" b="1" u="sng" dirty="0" smtClean="0">
                  <a:solidFill>
                    <a:srgbClr val="FF6699"/>
                  </a:solidFill>
                  <a:latin typeface="+mn-lt"/>
                  <a:ea typeface="メイリオ" panose="020B0604030504040204" pitchFamily="50" charset="-128"/>
                  <a:sym typeface="Arial" panose="020B0604020202020204" pitchFamily="34" charset="0"/>
                </a:rPr>
                <a:t>Project </a:t>
              </a:r>
              <a:r>
                <a:rPr lang="en-US" altLang="ja-JP" sz="4000" b="1" u="sng" dirty="0">
                  <a:solidFill>
                    <a:srgbClr val="FF6699"/>
                  </a:solidFill>
                  <a:latin typeface="+mn-lt"/>
                  <a:ea typeface="メイリオ" panose="020B0604030504040204" pitchFamily="50" charset="-128"/>
                  <a:sym typeface="Arial" panose="020B0604020202020204" pitchFamily="34" charset="0"/>
                </a:rPr>
                <a:t>Prof. </a:t>
              </a:r>
              <a:endParaRPr lang="en-US" altLang="ja-JP" sz="4000" b="1" u="sng" dirty="0" smtClean="0">
                <a:solidFill>
                  <a:srgbClr val="FF6699"/>
                </a:solidFill>
                <a:latin typeface="+mn-lt"/>
                <a:ea typeface="メイリオ" panose="020B0604030504040204" pitchFamily="50" charset="-128"/>
                <a:sym typeface="Arial" panose="020B0604020202020204" pitchFamily="34" charset="0"/>
              </a:endParaRPr>
            </a:p>
            <a:p>
              <a:pPr>
                <a:spcBef>
                  <a:spcPct val="0"/>
                </a:spcBef>
                <a:buSzTx/>
                <a:buFontTx/>
                <a:buNone/>
              </a:pPr>
              <a:r>
                <a:rPr lang="en-US" altLang="ja-JP" sz="4000" b="1" u="sng" dirty="0" smtClean="0">
                  <a:solidFill>
                    <a:srgbClr val="FF6699"/>
                  </a:solidFill>
                  <a:latin typeface="+mn-lt"/>
                  <a:ea typeface="メイリオ" panose="020B0604030504040204" pitchFamily="50" charset="-128"/>
                  <a:sym typeface="Arial" panose="020B0604020202020204" pitchFamily="34" charset="0"/>
                </a:rPr>
                <a:t>Chiharu </a:t>
              </a:r>
              <a:r>
                <a:rPr lang="en-US" altLang="ja-JP" sz="4000" b="1" u="sng" dirty="0" err="1">
                  <a:solidFill>
                    <a:srgbClr val="FF6699"/>
                  </a:solidFill>
                  <a:latin typeface="+mn-lt"/>
                  <a:ea typeface="メイリオ" panose="020B0604030504040204" pitchFamily="50" charset="-128"/>
                  <a:sym typeface="Arial" panose="020B0604020202020204" pitchFamily="34" charset="0"/>
                </a:rPr>
                <a:t>Tokoro</a:t>
              </a:r>
              <a:endParaRPr lang="en-US" altLang="ja-JP" sz="4000" b="1" dirty="0">
                <a:solidFill>
                  <a:srgbClr val="FF6699"/>
                </a:solidFill>
                <a:latin typeface="+mn-lt"/>
                <a:ea typeface="メイリオ" panose="020B0604030504040204" pitchFamily="50" charset="-128"/>
                <a:sym typeface="Arial" panose="020B0604020202020204" pitchFamily="34" charset="0"/>
              </a:endParaRPr>
            </a:p>
          </p:txBody>
        </p:sp>
        <p:sp>
          <p:nvSpPr>
            <p:cNvPr id="35" name="テキスト ボックス 680"/>
            <p:cNvSpPr txBox="1">
              <a:spLocks noChangeArrowheads="1"/>
            </p:cNvSpPr>
            <p:nvPr/>
          </p:nvSpPr>
          <p:spPr bwMode="auto">
            <a:xfrm>
              <a:off x="18292163" y="22765183"/>
              <a:ext cx="59394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eaLnBrk="1" hangingPunct="1">
                <a:spcBef>
                  <a:spcPct val="0"/>
                </a:spcBef>
                <a:buSzTx/>
                <a:buFontTx/>
                <a:buNone/>
              </a:pPr>
              <a:r>
                <a:rPr lang="en-US" altLang="ja-JP" sz="3200" b="1" spc="-100" dirty="0" smtClean="0">
                  <a:solidFill>
                    <a:srgbClr val="FF6699"/>
                  </a:solidFill>
                  <a:latin typeface="+mn-lt"/>
                  <a:ea typeface="メイリオ" panose="020B0604030504040204" pitchFamily="50" charset="-128"/>
                  <a:sym typeface="Arial" panose="020B0604020202020204" pitchFamily="34" charset="0"/>
                </a:rPr>
                <a:t>Development </a:t>
              </a:r>
              <a:r>
                <a:rPr lang="en-US" altLang="ja-JP" sz="3200" b="1" spc="-100" dirty="0">
                  <a:solidFill>
                    <a:srgbClr val="FF6699"/>
                  </a:solidFill>
                  <a:latin typeface="+mn-lt"/>
                  <a:ea typeface="メイリオ" panose="020B0604030504040204" pitchFamily="50" charset="-128"/>
                  <a:sym typeface="Arial" panose="020B0604020202020204" pitchFamily="34" charset="0"/>
                </a:rPr>
                <a:t>of Separation </a:t>
              </a:r>
              <a:r>
                <a:rPr lang="en-US" altLang="ja-JP" sz="3200" b="1" spc="-100" dirty="0" smtClean="0">
                  <a:solidFill>
                    <a:srgbClr val="FF6699"/>
                  </a:solidFill>
                  <a:latin typeface="+mn-lt"/>
                  <a:ea typeface="メイリオ" panose="020B0604030504040204" pitchFamily="50" charset="-128"/>
                  <a:sym typeface="Arial" panose="020B0604020202020204" pitchFamily="34" charset="0"/>
                </a:rPr>
                <a:t>and </a:t>
              </a:r>
            </a:p>
            <a:p>
              <a:pPr eaLnBrk="1" hangingPunct="1">
                <a:spcBef>
                  <a:spcPct val="0"/>
                </a:spcBef>
                <a:buSzTx/>
                <a:buFontTx/>
                <a:buNone/>
              </a:pPr>
              <a:r>
                <a:rPr lang="en-US" altLang="ja-JP" sz="3200" b="1" spc="-100" dirty="0" smtClean="0">
                  <a:solidFill>
                    <a:srgbClr val="FF6699"/>
                  </a:solidFill>
                  <a:latin typeface="+mn-lt"/>
                  <a:ea typeface="メイリオ" panose="020B0604030504040204" pitchFamily="50" charset="-128"/>
                  <a:sym typeface="Arial" panose="020B0604020202020204" pitchFamily="34" charset="0"/>
                </a:rPr>
                <a:t>Concentration Technology to Utilize Waste/Refractory Ore as “Resource”</a:t>
              </a:r>
              <a:endParaRPr kumimoji="1" lang="en-US" altLang="ja-JP" sz="3200" b="1" spc="-100" dirty="0">
                <a:solidFill>
                  <a:srgbClr val="FF6699"/>
                </a:solidFill>
                <a:latin typeface="+mn-lt"/>
                <a:ea typeface="メイリオ" panose="020B0604030504040204" pitchFamily="50" charset="-128"/>
                <a:sym typeface="Arial" panose="020B0604020202020204" pitchFamily="34" charset="0"/>
              </a:endParaRPr>
            </a:p>
          </p:txBody>
        </p:sp>
        <p:sp>
          <p:nvSpPr>
            <p:cNvPr id="38" name="テキスト ボックス 575"/>
            <p:cNvSpPr txBox="1">
              <a:spLocks noChangeArrowheads="1"/>
            </p:cNvSpPr>
            <p:nvPr/>
          </p:nvSpPr>
          <p:spPr bwMode="auto">
            <a:xfrm>
              <a:off x="19752150" y="20717301"/>
              <a:ext cx="531778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spcBef>
                  <a:spcPct val="0"/>
                </a:spcBef>
                <a:buSzTx/>
                <a:buNone/>
              </a:pPr>
              <a:r>
                <a:rPr lang="en-US" altLang="ja-JP" sz="2800" b="1" dirty="0" smtClean="0">
                  <a:latin typeface="+mn-lt"/>
                  <a:ea typeface="メイリオ" panose="020B0604030504040204" pitchFamily="50" charset="-128"/>
                  <a:sym typeface="Arial" panose="020B0604020202020204" pitchFamily="34" charset="0"/>
                </a:rPr>
                <a:t>Professor, </a:t>
              </a:r>
            </a:p>
            <a:p>
              <a:pPr>
                <a:spcBef>
                  <a:spcPct val="0"/>
                </a:spcBef>
                <a:buSzTx/>
                <a:buNone/>
              </a:pPr>
              <a:r>
                <a:rPr lang="en-US" altLang="ja-JP" sz="2800" b="1" dirty="0" smtClean="0">
                  <a:latin typeface="+mn-lt"/>
                  <a:ea typeface="メイリオ" panose="020B0604030504040204" pitchFamily="50" charset="-128"/>
                  <a:sym typeface="Arial" panose="020B0604020202020204" pitchFamily="34" charset="0"/>
                </a:rPr>
                <a:t>Faculty of Science and Engineering, </a:t>
              </a:r>
            </a:p>
            <a:p>
              <a:pPr>
                <a:spcBef>
                  <a:spcPct val="0"/>
                </a:spcBef>
                <a:buSzTx/>
                <a:buNone/>
              </a:pPr>
              <a:r>
                <a:rPr lang="en-US" altLang="ja-JP" sz="2800" b="1" dirty="0" err="1" smtClean="0">
                  <a:latin typeface="+mn-lt"/>
                  <a:ea typeface="メイリオ" panose="020B0604030504040204" pitchFamily="50" charset="-128"/>
                  <a:sym typeface="Arial" panose="020B0604020202020204" pitchFamily="34" charset="0"/>
                </a:rPr>
                <a:t>Waseda</a:t>
              </a:r>
              <a:r>
                <a:rPr lang="en-US" altLang="ja-JP" sz="2800" b="1" dirty="0" smtClean="0">
                  <a:latin typeface="+mn-lt"/>
                  <a:ea typeface="メイリオ" panose="020B0604030504040204" pitchFamily="50" charset="-128"/>
                  <a:sym typeface="Arial" panose="020B0604020202020204" pitchFamily="34" charset="0"/>
                </a:rPr>
                <a:t> University</a:t>
              </a:r>
              <a:endParaRPr kumimoji="1" lang="en-US" altLang="ja-JP" sz="2800" b="1" dirty="0">
                <a:latin typeface="+mn-lt"/>
                <a:ea typeface="メイリオ" panose="020B0604030504040204" pitchFamily="50" charset="-128"/>
                <a:sym typeface="Arial" panose="020B0604020202020204" pitchFamily="34" charset="0"/>
              </a:endParaRPr>
            </a:p>
          </p:txBody>
        </p:sp>
        <p:sp>
          <p:nvSpPr>
            <p:cNvPr id="42" name="テキスト ボックス 60"/>
            <p:cNvSpPr txBox="1">
              <a:spLocks noChangeArrowheads="1"/>
            </p:cNvSpPr>
            <p:nvPr/>
          </p:nvSpPr>
          <p:spPr bwMode="auto">
            <a:xfrm>
              <a:off x="17522385" y="30197397"/>
              <a:ext cx="715237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pPr algn="just"/>
              <a:r>
                <a:rPr lang="en-US" altLang="ja-JP" sz="3200" spc="-150" dirty="0" smtClean="0">
                  <a:latin typeface="+mn-lt"/>
                  <a:ea typeface="メイリオ" panose="020B0604030504040204" pitchFamily="50" charset="-128"/>
                </a:rPr>
                <a:t>In </a:t>
              </a:r>
              <a:r>
                <a:rPr lang="en-US" altLang="ja-JP" sz="3200" spc="-150" dirty="0">
                  <a:latin typeface="+mn-lt"/>
                  <a:ea typeface="メイリオ" panose="020B0604030504040204" pitchFamily="50" charset="-128"/>
                </a:rPr>
                <a:t>our laboratory, </a:t>
              </a:r>
              <a:r>
                <a:rPr lang="en-US" altLang="ja-JP" sz="3200" spc="-150" dirty="0" smtClean="0">
                  <a:latin typeface="+mn-lt"/>
                  <a:ea typeface="メイリオ" panose="020B0604030504040204" pitchFamily="50" charset="-128"/>
                </a:rPr>
                <a:t>solid / solid separation</a:t>
              </a:r>
              <a:r>
                <a:rPr lang="ja-JP" altLang="en-US" sz="3200" spc="-150" dirty="0" smtClean="0">
                  <a:latin typeface="+mn-lt"/>
                  <a:ea typeface="メイリオ" panose="020B0604030504040204" pitchFamily="50" charset="-128"/>
                </a:rPr>
                <a:t> </a:t>
              </a:r>
              <a:r>
                <a:rPr lang="en-US" altLang="ja-JP" sz="3200" spc="-150" dirty="0" smtClean="0">
                  <a:latin typeface="+mn-lt"/>
                  <a:ea typeface="メイリオ" panose="020B0604030504040204" pitchFamily="50" charset="-128"/>
                </a:rPr>
                <a:t>and </a:t>
              </a:r>
              <a:r>
                <a:rPr lang="en-US" altLang="ja-JP" sz="3200" spc="-150" dirty="0">
                  <a:latin typeface="+mn-lt"/>
                  <a:ea typeface="メイリオ" panose="020B0604030504040204" pitchFamily="50" charset="-128"/>
                </a:rPr>
                <a:t>concentration technology without </a:t>
              </a:r>
              <a:r>
                <a:rPr lang="en-US" altLang="ja-JP" sz="3200" spc="-150" dirty="0" smtClean="0">
                  <a:latin typeface="+mn-lt"/>
                  <a:ea typeface="メイリオ" panose="020B0604030504040204" pitchFamily="50" charset="-128"/>
                </a:rPr>
                <a:t>heating / dissolving </a:t>
              </a:r>
              <a:r>
                <a:rPr lang="en-US" altLang="ja-JP" sz="3200" spc="-150" dirty="0">
                  <a:latin typeface="+mn-lt"/>
                  <a:ea typeface="メイリオ" panose="020B0604030504040204" pitchFamily="50" charset="-128"/>
                </a:rPr>
                <a:t>the waste or refractory ore is studied to </a:t>
              </a:r>
              <a:r>
                <a:rPr lang="en-US" altLang="ja-JP" sz="3200" spc="-150" dirty="0" smtClean="0">
                  <a:latin typeface="+mn-lt"/>
                  <a:ea typeface="メイリオ" panose="020B0604030504040204" pitchFamily="50" charset="-128"/>
                </a:rPr>
                <a:t>achieve an </a:t>
              </a:r>
              <a:r>
                <a:rPr lang="en-US" altLang="ja-JP" sz="3200" spc="-180" dirty="0" smtClean="0">
                  <a:latin typeface="+mn-lt"/>
                  <a:ea typeface="メイリオ" panose="020B0604030504040204" pitchFamily="50" charset="-128"/>
                </a:rPr>
                <a:t>energy-saving </a:t>
              </a:r>
              <a:r>
                <a:rPr lang="en-US" altLang="ja-JP" sz="3200" spc="-180" dirty="0">
                  <a:latin typeface="+mn-lt"/>
                  <a:ea typeface="メイリオ" panose="020B0604030504040204" pitchFamily="50" charset="-128"/>
                </a:rPr>
                <a:t>separation and concentration process</a:t>
              </a:r>
              <a:r>
                <a:rPr lang="en-US" altLang="ja-JP" sz="3200" spc="-180" dirty="0" smtClean="0">
                  <a:latin typeface="+mn-lt"/>
                  <a:ea typeface="メイリオ" panose="020B0604030504040204" pitchFamily="50" charset="-128"/>
                </a:rPr>
                <a:t>.  </a:t>
              </a:r>
              <a:r>
                <a:rPr lang="en-US" altLang="ja-JP" sz="3200" spc="-150" dirty="0" smtClean="0">
                  <a:latin typeface="+mn-lt"/>
                  <a:ea typeface="メイリオ" panose="020B0604030504040204" pitchFamily="50" charset="-128"/>
                </a:rPr>
                <a:t>This process </a:t>
              </a:r>
              <a:r>
                <a:rPr lang="en-US" altLang="ja-JP" sz="3200" spc="-150" dirty="0">
                  <a:latin typeface="+mn-lt"/>
                  <a:ea typeface="メイリオ" panose="020B0604030504040204" pitchFamily="50" charset="-128"/>
                </a:rPr>
                <a:t>is regarded as “</a:t>
              </a:r>
              <a:r>
                <a:rPr lang="en-US" altLang="ja-JP" sz="3200" spc="-150" dirty="0" smtClean="0">
                  <a:latin typeface="+mn-lt"/>
                  <a:ea typeface="メイリオ" panose="020B0604030504040204" pitchFamily="50" charset="-128"/>
                </a:rPr>
                <a:t>pre-treatment</a:t>
              </a:r>
              <a:r>
                <a:rPr lang="en-US" altLang="ja-JP" sz="3200" spc="-150" dirty="0">
                  <a:latin typeface="+mn-lt"/>
                  <a:ea typeface="メイリオ" panose="020B0604030504040204" pitchFamily="50" charset="-128"/>
                </a:rPr>
                <a:t>” or “middle </a:t>
              </a:r>
              <a:r>
                <a:rPr lang="en-US" altLang="ja-JP" sz="3200" spc="-150" dirty="0" smtClean="0">
                  <a:latin typeface="+mn-lt"/>
                  <a:ea typeface="メイリオ" panose="020B0604030504040204" pitchFamily="50" charset="-128"/>
                </a:rPr>
                <a:t>treatment” before metallurgical / hydrometallurgical process, </a:t>
              </a:r>
              <a:r>
                <a:rPr lang="en-US" altLang="ja-JP" sz="3200" spc="-150" dirty="0">
                  <a:latin typeface="+mn-lt"/>
                  <a:ea typeface="メイリオ" panose="020B0604030504040204" pitchFamily="50" charset="-128"/>
                </a:rPr>
                <a:t>which </a:t>
              </a:r>
              <a:r>
                <a:rPr lang="en-US" altLang="ja-JP" sz="3200" spc="-150" dirty="0" smtClean="0">
                  <a:latin typeface="+mn-lt"/>
                  <a:ea typeface="メイリオ" panose="020B0604030504040204" pitchFamily="50" charset="-128"/>
                </a:rPr>
                <a:t>produces high-purity metal.</a:t>
              </a:r>
              <a:endParaRPr lang="ja-JP" altLang="ja-JP" sz="3200" spc="-150" dirty="0">
                <a:latin typeface="+mn-lt"/>
                <a:ea typeface="メイリオ" panose="020B0604030504040204" pitchFamily="50" charset="-128"/>
              </a:endParaRPr>
            </a:p>
          </p:txBody>
        </p:sp>
        <p:sp>
          <p:nvSpPr>
            <p:cNvPr id="57" name="正方形/長方形 41"/>
            <p:cNvSpPr>
              <a:spLocks noChangeArrowheads="1"/>
            </p:cNvSpPr>
            <p:nvPr/>
          </p:nvSpPr>
          <p:spPr bwMode="auto">
            <a:xfrm>
              <a:off x="16995991" y="19445362"/>
              <a:ext cx="8073940" cy="14832957"/>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pPr eaLnBrk="1" hangingPunct="1"/>
              <a:endParaRPr lang="ja-JP" altLang="en-US">
                <a:ea typeface="メイリオ" panose="020B0604030504040204" pitchFamily="50" charset="-128"/>
              </a:endParaRPr>
            </a:p>
          </p:txBody>
        </p:sp>
        <p:pic>
          <p:nvPicPr>
            <p:cNvPr id="61" name="Picture 4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07541" y="24538745"/>
              <a:ext cx="7106647" cy="5650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グループ化 2"/>
          <p:cNvGrpSpPr/>
          <p:nvPr/>
        </p:nvGrpSpPr>
        <p:grpSpPr>
          <a:xfrm>
            <a:off x="9061468" y="19826362"/>
            <a:ext cx="7838579" cy="14832957"/>
            <a:chOff x="1131051" y="19445362"/>
            <a:chExt cx="7838579" cy="14832957"/>
          </a:xfrm>
        </p:grpSpPr>
        <p:sp>
          <p:nvSpPr>
            <p:cNvPr id="20" name="テキスト ボックス 22"/>
            <p:cNvSpPr txBox="1">
              <a:spLocks noChangeArrowheads="1"/>
            </p:cNvSpPr>
            <p:nvPr/>
          </p:nvSpPr>
          <p:spPr bwMode="auto">
            <a:xfrm>
              <a:off x="1211767" y="22973675"/>
              <a:ext cx="77578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eaLnBrk="1" hangingPunct="1">
                <a:spcBef>
                  <a:spcPct val="0"/>
                </a:spcBef>
                <a:buSzTx/>
                <a:buFont typeface="Lucida Grande" charset="0"/>
                <a:buNone/>
              </a:pPr>
              <a:r>
                <a:rPr lang="en-US" altLang="ja-JP" sz="3200" b="1" dirty="0" smtClean="0">
                  <a:solidFill>
                    <a:srgbClr val="FF6699"/>
                  </a:solidFill>
                  <a:latin typeface="+mn-lt"/>
                  <a:ea typeface="メイリオ" panose="020B0604030504040204" pitchFamily="50" charset="-128"/>
                  <a:sym typeface="Arial" panose="020B0604020202020204" pitchFamily="34" charset="0"/>
                </a:rPr>
                <a:t>Metal </a:t>
              </a:r>
              <a:r>
                <a:rPr lang="en-US" altLang="ja-JP" sz="3200" b="1" dirty="0">
                  <a:solidFill>
                    <a:srgbClr val="FF6699"/>
                  </a:solidFill>
                  <a:latin typeface="+mn-lt"/>
                  <a:ea typeface="メイリオ" panose="020B0604030504040204" pitchFamily="50" charset="-128"/>
                  <a:sym typeface="Arial" panose="020B0604020202020204" pitchFamily="34" charset="0"/>
                </a:rPr>
                <a:t>Recycling Based on the New Concept </a:t>
              </a:r>
              <a:r>
                <a:rPr lang="en-US" altLang="ja-JP" sz="3200" b="1" dirty="0" smtClean="0">
                  <a:solidFill>
                    <a:srgbClr val="FF6699"/>
                  </a:solidFill>
                  <a:latin typeface="+mn-lt"/>
                  <a:ea typeface="メイリオ" panose="020B0604030504040204" pitchFamily="50" charset="-128"/>
                  <a:sym typeface="Arial" panose="020B0604020202020204" pitchFamily="34" charset="0"/>
                </a:rPr>
                <a:t>of “Artificial </a:t>
              </a:r>
              <a:r>
                <a:rPr lang="en-US" altLang="ja-JP" sz="3200" b="1" dirty="0">
                  <a:solidFill>
                    <a:srgbClr val="FF6699"/>
                  </a:solidFill>
                  <a:latin typeface="+mn-lt"/>
                  <a:ea typeface="メイリオ" panose="020B0604030504040204" pitchFamily="50" charset="-128"/>
                  <a:sym typeface="Arial" panose="020B0604020202020204" pitchFamily="34" charset="0"/>
                </a:rPr>
                <a:t>Deposit”</a:t>
              </a:r>
              <a:endParaRPr kumimoji="1" lang="en-US" altLang="ja-JP" sz="3200" b="1" dirty="0">
                <a:solidFill>
                  <a:srgbClr val="FF6699"/>
                </a:solidFill>
                <a:latin typeface="+mn-lt"/>
                <a:ea typeface="メイリオ" panose="020B0604030504040204" pitchFamily="50" charset="-128"/>
                <a:sym typeface="Arial" panose="020B0604020202020204" pitchFamily="34" charset="0"/>
              </a:endParaRPr>
            </a:p>
          </p:txBody>
        </p:sp>
        <p:pic>
          <p:nvPicPr>
            <p:cNvPr id="25" name="Picture 144" descr="D:\Users\AsProf\サスセ\サスセパンフ2009\第１次\森田先生\nakamura_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1051" y="19455682"/>
              <a:ext cx="252095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19"/>
            <p:cNvSpPr>
              <a:spLocks noChangeArrowheads="1"/>
            </p:cNvSpPr>
            <p:nvPr/>
          </p:nvSpPr>
          <p:spPr bwMode="auto">
            <a:xfrm>
              <a:off x="3725451" y="19462524"/>
              <a:ext cx="407182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spcBef>
                  <a:spcPct val="0"/>
                </a:spcBef>
                <a:buSzTx/>
                <a:buFontTx/>
                <a:buNone/>
              </a:pPr>
              <a:r>
                <a:rPr lang="en-US" altLang="ja-JP" sz="4000" b="1" u="sng" dirty="0" smtClean="0">
                  <a:solidFill>
                    <a:srgbClr val="FF6699"/>
                  </a:solidFill>
                  <a:latin typeface="+mn-lt"/>
                  <a:ea typeface="メイリオ" panose="020B0604030504040204" pitchFamily="50" charset="-128"/>
                  <a:sym typeface="Arial" panose="020B0604020202020204" pitchFamily="34" charset="0"/>
                </a:rPr>
                <a:t>Project </a:t>
              </a:r>
              <a:r>
                <a:rPr lang="en-US" altLang="ja-JP" sz="4000" b="1" u="sng" dirty="0">
                  <a:solidFill>
                    <a:srgbClr val="FF6699"/>
                  </a:solidFill>
                  <a:latin typeface="+mn-lt"/>
                  <a:ea typeface="メイリオ" panose="020B0604030504040204" pitchFamily="50" charset="-128"/>
                  <a:sym typeface="Arial" panose="020B0604020202020204" pitchFamily="34" charset="0"/>
                </a:rPr>
                <a:t>Prof. </a:t>
              </a:r>
              <a:endParaRPr lang="en-US" altLang="ja-JP" sz="4000" b="1" u="sng" dirty="0" smtClean="0">
                <a:solidFill>
                  <a:srgbClr val="FF6699"/>
                </a:solidFill>
                <a:latin typeface="+mn-lt"/>
                <a:ea typeface="メイリオ" panose="020B0604030504040204" pitchFamily="50" charset="-128"/>
                <a:sym typeface="Arial" panose="020B0604020202020204" pitchFamily="34" charset="0"/>
              </a:endParaRPr>
            </a:p>
            <a:p>
              <a:pPr>
                <a:spcBef>
                  <a:spcPct val="0"/>
                </a:spcBef>
                <a:buSzTx/>
                <a:buFontTx/>
                <a:buNone/>
              </a:pPr>
              <a:r>
                <a:rPr lang="en-US" altLang="ja-JP" sz="4000" b="1" u="sng" dirty="0" smtClean="0">
                  <a:solidFill>
                    <a:srgbClr val="FF6699"/>
                  </a:solidFill>
                  <a:latin typeface="+mn-lt"/>
                  <a:ea typeface="メイリオ" panose="020B0604030504040204" pitchFamily="50" charset="-128"/>
                  <a:sym typeface="Arial" panose="020B0604020202020204" pitchFamily="34" charset="0"/>
                </a:rPr>
                <a:t>Takashi </a:t>
              </a:r>
              <a:r>
                <a:rPr lang="en-US" altLang="ja-JP" sz="4000" b="1" u="sng" dirty="0">
                  <a:solidFill>
                    <a:srgbClr val="FF6699"/>
                  </a:solidFill>
                  <a:latin typeface="+mn-lt"/>
                  <a:ea typeface="メイリオ" panose="020B0604030504040204" pitchFamily="50" charset="-128"/>
                  <a:sym typeface="Arial" panose="020B0604020202020204" pitchFamily="34" charset="0"/>
                </a:rPr>
                <a:t>Nakamura</a:t>
              </a:r>
              <a:endParaRPr lang="en-US" altLang="ja-JP" sz="4000" b="1" dirty="0">
                <a:solidFill>
                  <a:srgbClr val="FF6699"/>
                </a:solidFill>
                <a:latin typeface="+mn-lt"/>
                <a:ea typeface="メイリオ" panose="020B0604030504040204" pitchFamily="50" charset="-128"/>
                <a:sym typeface="Arial" panose="020B0604020202020204" pitchFamily="34" charset="0"/>
              </a:endParaRPr>
            </a:p>
          </p:txBody>
        </p:sp>
        <p:sp>
          <p:nvSpPr>
            <p:cNvPr id="37" name="テキスト ボックス 575"/>
            <p:cNvSpPr txBox="1">
              <a:spLocks noChangeArrowheads="1"/>
            </p:cNvSpPr>
            <p:nvPr/>
          </p:nvSpPr>
          <p:spPr bwMode="auto">
            <a:xfrm>
              <a:off x="3763551" y="20717301"/>
              <a:ext cx="41707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spcBef>
                  <a:spcPct val="0"/>
                </a:spcBef>
                <a:buSzTx/>
                <a:buNone/>
              </a:pPr>
              <a:r>
                <a:rPr lang="en-US" altLang="ja-JP" sz="2800" b="1" dirty="0" smtClean="0">
                  <a:latin typeface="+mn-lt"/>
                  <a:ea typeface="メイリオ" panose="020B0604030504040204" pitchFamily="50" charset="-128"/>
                  <a:sym typeface="Arial" panose="020B0604020202020204" pitchFamily="34" charset="0"/>
                </a:rPr>
                <a:t>Emeritus Professor, </a:t>
              </a:r>
            </a:p>
            <a:p>
              <a:pPr>
                <a:spcBef>
                  <a:spcPct val="0"/>
                </a:spcBef>
                <a:buSzTx/>
                <a:buNone/>
              </a:pPr>
              <a:r>
                <a:rPr lang="en-US" altLang="ja-JP" sz="2800" b="1" dirty="0" smtClean="0">
                  <a:latin typeface="+mn-lt"/>
                  <a:ea typeface="メイリオ" panose="020B0604030504040204" pitchFamily="50" charset="-128"/>
                  <a:sym typeface="Arial" panose="020B0604020202020204" pitchFamily="34" charset="0"/>
                </a:rPr>
                <a:t>Tohoku University</a:t>
              </a:r>
              <a:endParaRPr kumimoji="1" lang="en-US" altLang="ja-JP" sz="2800" b="1" dirty="0">
                <a:latin typeface="+mn-lt"/>
                <a:ea typeface="メイリオ" panose="020B0604030504040204" pitchFamily="50" charset="-128"/>
                <a:sym typeface="Arial" panose="020B0604020202020204" pitchFamily="34" charset="0"/>
              </a:endParaRPr>
            </a:p>
          </p:txBody>
        </p:sp>
        <p:sp>
          <p:nvSpPr>
            <p:cNvPr id="43" name="テキスト ボックス 61"/>
            <p:cNvSpPr txBox="1">
              <a:spLocks noChangeArrowheads="1"/>
            </p:cNvSpPr>
            <p:nvPr/>
          </p:nvSpPr>
          <p:spPr bwMode="auto">
            <a:xfrm>
              <a:off x="1612494" y="30193247"/>
              <a:ext cx="6693306"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pPr algn="just"/>
              <a:r>
                <a:rPr lang="en-US" altLang="ja-JP" sz="3200" spc="-100" dirty="0" smtClean="0">
                  <a:solidFill>
                    <a:schemeClr val="tx1"/>
                  </a:solidFill>
                  <a:latin typeface="+mn-lt"/>
                  <a:ea typeface="メイリオ" panose="020B0604030504040204" pitchFamily="50" charset="-128"/>
                </a:rPr>
                <a:t>A </a:t>
              </a:r>
              <a:r>
                <a:rPr lang="en-US" altLang="ja-JP" sz="3200" spc="-100" dirty="0">
                  <a:solidFill>
                    <a:schemeClr val="tx1"/>
                  </a:solidFill>
                  <a:latin typeface="+mn-lt"/>
                  <a:ea typeface="メイリオ" panose="020B0604030504040204" pitchFamily="50" charset="-128"/>
                </a:rPr>
                <a:t>new concept of "artificial deposit" is proposed. An </a:t>
              </a:r>
              <a:r>
                <a:rPr lang="en-US" altLang="ja-JP" sz="3200" spc="-100" dirty="0" smtClean="0">
                  <a:solidFill>
                    <a:schemeClr val="tx1"/>
                  </a:solidFill>
                  <a:latin typeface="+mn-lt"/>
                  <a:ea typeface="メイリオ" panose="020B0604030504040204" pitchFamily="50" charset="-128"/>
                </a:rPr>
                <a:t>urban mine </a:t>
              </a:r>
              <a:r>
                <a:rPr lang="en-US" altLang="ja-JP" sz="3200" spc="-100" dirty="0">
                  <a:solidFill>
                    <a:schemeClr val="tx1"/>
                  </a:solidFill>
                  <a:latin typeface="+mn-lt"/>
                  <a:ea typeface="メイリオ" panose="020B0604030504040204" pitchFamily="50" charset="-128"/>
                </a:rPr>
                <a:t>has been developed solely on the basis of </a:t>
              </a:r>
              <a:r>
                <a:rPr lang="en-US" altLang="ja-JP" sz="3200" spc="-100" dirty="0" smtClean="0">
                  <a:solidFill>
                    <a:schemeClr val="tx1"/>
                  </a:solidFill>
                  <a:latin typeface="+mn-lt"/>
                  <a:ea typeface="メイリオ" panose="020B0604030504040204" pitchFamily="50" charset="-128"/>
                </a:rPr>
                <a:t>economic rationality</a:t>
              </a:r>
              <a:r>
                <a:rPr lang="en-US" altLang="ja-JP" sz="3200" spc="-100" dirty="0">
                  <a:solidFill>
                    <a:schemeClr val="tx1"/>
                  </a:solidFill>
                  <a:latin typeface="+mn-lt"/>
                  <a:ea typeface="メイリオ" panose="020B0604030504040204" pitchFamily="50" charset="-128"/>
                </a:rPr>
                <a:t>. The wastes, which </a:t>
              </a:r>
              <a:r>
                <a:rPr lang="en-US" altLang="ja-JP" sz="3200" spc="-100" dirty="0" smtClean="0">
                  <a:solidFill>
                    <a:schemeClr val="tx1"/>
                  </a:solidFill>
                  <a:latin typeface="+mn-lt"/>
                  <a:ea typeface="メイリオ" panose="020B0604030504040204" pitchFamily="50" charset="-128"/>
                </a:rPr>
                <a:t>contain valuable </a:t>
              </a:r>
              <a:r>
                <a:rPr lang="en-US" altLang="ja-JP" sz="3200" spc="-100" dirty="0">
                  <a:solidFill>
                    <a:schemeClr val="tx1"/>
                  </a:solidFill>
                  <a:latin typeface="+mn-lt"/>
                  <a:ea typeface="メイリオ" panose="020B0604030504040204" pitchFamily="50" charset="-128"/>
                </a:rPr>
                <a:t>metals that </a:t>
              </a:r>
              <a:r>
                <a:rPr lang="en-US" altLang="ja-JP" sz="3200" spc="-100" dirty="0" smtClean="0">
                  <a:solidFill>
                    <a:schemeClr val="tx1"/>
                  </a:solidFill>
                  <a:latin typeface="+mn-lt"/>
                  <a:ea typeface="メイリオ" panose="020B0604030504040204" pitchFamily="50" charset="-128"/>
                </a:rPr>
                <a:t>are currently </a:t>
              </a:r>
              <a:r>
                <a:rPr lang="en-US" altLang="ja-JP" sz="3200" spc="-100" dirty="0">
                  <a:solidFill>
                    <a:schemeClr val="tx1"/>
                  </a:solidFill>
                  <a:latin typeface="+mn-lt"/>
                  <a:ea typeface="メイリオ" panose="020B0604030504040204" pitchFamily="50" charset="-128"/>
                </a:rPr>
                <a:t>non-recyclable, are reserved as artificial deposits </a:t>
              </a:r>
              <a:r>
                <a:rPr lang="en-US" altLang="ja-JP" sz="3200" spc="-100" dirty="0" smtClean="0">
                  <a:solidFill>
                    <a:schemeClr val="tx1"/>
                  </a:solidFill>
                  <a:latin typeface="+mn-lt"/>
                  <a:ea typeface="メイリオ" panose="020B0604030504040204" pitchFamily="50" charset="-128"/>
                </a:rPr>
                <a:t>in the </a:t>
              </a:r>
              <a:r>
                <a:rPr lang="en-US" altLang="ja-JP" sz="3200" spc="-100" dirty="0">
                  <a:solidFill>
                    <a:schemeClr val="tx1"/>
                  </a:solidFill>
                  <a:latin typeface="+mn-lt"/>
                  <a:ea typeface="メイリオ" panose="020B0604030504040204" pitchFamily="50" charset="-128"/>
                </a:rPr>
                <a:t>proposed system.</a:t>
              </a:r>
              <a:endParaRPr lang="ja-JP" altLang="en-US" sz="3200" spc="-100" dirty="0">
                <a:solidFill>
                  <a:schemeClr val="tx1"/>
                </a:solidFill>
                <a:latin typeface="+mn-lt"/>
                <a:ea typeface="メイリオ" panose="020B0604030504040204" pitchFamily="50" charset="-128"/>
              </a:endParaRPr>
            </a:p>
          </p:txBody>
        </p:sp>
        <p:sp>
          <p:nvSpPr>
            <p:cNvPr id="53" name="正方形/長方形 41"/>
            <p:cNvSpPr>
              <a:spLocks noChangeArrowheads="1"/>
            </p:cNvSpPr>
            <p:nvPr/>
          </p:nvSpPr>
          <p:spPr bwMode="auto">
            <a:xfrm>
              <a:off x="1131051" y="19445362"/>
              <a:ext cx="7704000" cy="14832957"/>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pPr eaLnBrk="1" hangingPunct="1"/>
              <a:endParaRPr lang="ja-JP" altLang="en-US">
                <a:ea typeface="メイリオ" panose="020B0604030504040204" pitchFamily="50" charset="-128"/>
              </a:endParaRPr>
            </a:p>
          </p:txBody>
        </p:sp>
        <p:pic>
          <p:nvPicPr>
            <p:cNvPr id="62" name="Picture 4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80397" y="24336797"/>
              <a:ext cx="7150717" cy="5544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グループ化 3"/>
          <p:cNvGrpSpPr/>
          <p:nvPr/>
        </p:nvGrpSpPr>
        <p:grpSpPr>
          <a:xfrm>
            <a:off x="1126323" y="19826362"/>
            <a:ext cx="7844344" cy="14832957"/>
            <a:chOff x="9051123" y="19445362"/>
            <a:chExt cx="7844344" cy="14832957"/>
          </a:xfrm>
        </p:grpSpPr>
        <p:sp>
          <p:nvSpPr>
            <p:cNvPr id="22" name="Rectangle 19"/>
            <p:cNvSpPr>
              <a:spLocks noChangeArrowheads="1"/>
            </p:cNvSpPr>
            <p:nvPr/>
          </p:nvSpPr>
          <p:spPr bwMode="auto">
            <a:xfrm>
              <a:off x="11677076" y="19462524"/>
              <a:ext cx="319260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spcBef>
                  <a:spcPct val="0"/>
                </a:spcBef>
                <a:buSzTx/>
                <a:buFontTx/>
                <a:buNone/>
              </a:pPr>
              <a:r>
                <a:rPr lang="pl-PL" altLang="ja-JP" sz="4000" b="1" u="sng" dirty="0" smtClean="0">
                  <a:solidFill>
                    <a:srgbClr val="FF6699"/>
                  </a:solidFill>
                  <a:latin typeface="+mn-lt"/>
                  <a:ea typeface="メイリオ" panose="020B0604030504040204" pitchFamily="50" charset="-128"/>
                  <a:sym typeface="Arial" panose="020B0604020202020204" pitchFamily="34" charset="0"/>
                </a:rPr>
                <a:t>Project </a:t>
              </a:r>
              <a:r>
                <a:rPr lang="pl-PL" altLang="ja-JP" sz="4000" b="1" u="sng" dirty="0">
                  <a:solidFill>
                    <a:srgbClr val="FF6699"/>
                  </a:solidFill>
                  <a:latin typeface="+mn-lt"/>
                  <a:ea typeface="メイリオ" panose="020B0604030504040204" pitchFamily="50" charset="-128"/>
                  <a:sym typeface="Arial" panose="020B0604020202020204" pitchFamily="34" charset="0"/>
                </a:rPr>
                <a:t>Prof. </a:t>
              </a:r>
              <a:endParaRPr lang="en-US" altLang="ja-JP" sz="4000" b="1" u="sng" dirty="0" smtClean="0">
                <a:solidFill>
                  <a:srgbClr val="FF6699"/>
                </a:solidFill>
                <a:latin typeface="+mn-lt"/>
                <a:ea typeface="メイリオ" panose="020B0604030504040204" pitchFamily="50" charset="-128"/>
                <a:sym typeface="Arial" panose="020B0604020202020204" pitchFamily="34" charset="0"/>
              </a:endParaRPr>
            </a:p>
            <a:p>
              <a:pPr>
                <a:spcBef>
                  <a:spcPct val="0"/>
                </a:spcBef>
                <a:buSzTx/>
                <a:buFontTx/>
                <a:buNone/>
              </a:pPr>
              <a:r>
                <a:rPr lang="pl-PL" altLang="ja-JP" sz="4000" b="1" u="sng" dirty="0" smtClean="0">
                  <a:solidFill>
                    <a:srgbClr val="FF6699"/>
                  </a:solidFill>
                  <a:latin typeface="+mn-lt"/>
                  <a:ea typeface="メイリオ" panose="020B0604030504040204" pitchFamily="50" charset="-128"/>
                  <a:sym typeface="Arial" panose="020B0604020202020204" pitchFamily="34" charset="0"/>
                </a:rPr>
                <a:t>Toru </a:t>
              </a:r>
              <a:r>
                <a:rPr lang="pl-PL" altLang="ja-JP" sz="4000" b="1" u="sng" dirty="0">
                  <a:solidFill>
                    <a:srgbClr val="FF6699"/>
                  </a:solidFill>
                  <a:latin typeface="+mn-lt"/>
                  <a:ea typeface="メイリオ" panose="020B0604030504040204" pitchFamily="50" charset="-128"/>
                  <a:sym typeface="Arial" panose="020B0604020202020204" pitchFamily="34" charset="0"/>
                </a:rPr>
                <a:t>H. Okabe</a:t>
              </a:r>
              <a:endParaRPr lang="en-US" altLang="ja-JP" sz="4000" b="1" dirty="0">
                <a:solidFill>
                  <a:srgbClr val="FF6699"/>
                </a:solidFill>
                <a:latin typeface="+mn-lt"/>
                <a:ea typeface="メイリオ" panose="020B0604030504040204" pitchFamily="50" charset="-128"/>
                <a:sym typeface="Arial" panose="020B0604020202020204" pitchFamily="34" charset="0"/>
              </a:endParaRPr>
            </a:p>
          </p:txBody>
        </p:sp>
        <p:sp>
          <p:nvSpPr>
            <p:cNvPr id="23" name="テキスト ボックス 680"/>
            <p:cNvSpPr txBox="1">
              <a:spLocks noChangeArrowheads="1"/>
            </p:cNvSpPr>
            <p:nvPr/>
          </p:nvSpPr>
          <p:spPr bwMode="auto">
            <a:xfrm>
              <a:off x="9880134" y="22987591"/>
              <a:ext cx="614942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spcBef>
                  <a:spcPct val="0"/>
                </a:spcBef>
                <a:buSzTx/>
                <a:buNone/>
              </a:pPr>
              <a:r>
                <a:rPr lang="en-US" altLang="ja-JP" sz="3200" b="1" dirty="0" smtClean="0">
                  <a:solidFill>
                    <a:srgbClr val="FF6699"/>
                  </a:solidFill>
                  <a:latin typeface="+mn-lt"/>
                  <a:ea typeface="メイリオ" panose="020B0604030504040204" pitchFamily="50" charset="-128"/>
                  <a:sym typeface="Arial" panose="020B0604020202020204" pitchFamily="34" charset="0"/>
                </a:rPr>
                <a:t>Development </a:t>
              </a:r>
              <a:r>
                <a:rPr lang="en-US" altLang="ja-JP" sz="3200" b="1" dirty="0">
                  <a:solidFill>
                    <a:srgbClr val="FF6699"/>
                  </a:solidFill>
                  <a:latin typeface="+mn-lt"/>
                  <a:ea typeface="メイリオ" panose="020B0604030504040204" pitchFamily="50" charset="-128"/>
                  <a:sym typeface="Arial" panose="020B0604020202020204" pitchFamily="34" charset="0"/>
                </a:rPr>
                <a:t>of Efficient Recycling </a:t>
              </a:r>
              <a:endParaRPr lang="en-US" altLang="ja-JP" sz="3200" b="1" dirty="0" smtClean="0">
                <a:solidFill>
                  <a:srgbClr val="FF6699"/>
                </a:solidFill>
                <a:latin typeface="+mn-lt"/>
                <a:ea typeface="メイリオ" panose="020B0604030504040204" pitchFamily="50" charset="-128"/>
                <a:sym typeface="Arial" panose="020B0604020202020204" pitchFamily="34" charset="0"/>
              </a:endParaRPr>
            </a:p>
            <a:p>
              <a:pPr>
                <a:spcBef>
                  <a:spcPct val="0"/>
                </a:spcBef>
                <a:buSzTx/>
                <a:buNone/>
              </a:pPr>
              <a:r>
                <a:rPr lang="en-US" altLang="ja-JP" sz="3200" b="1" dirty="0" smtClean="0">
                  <a:solidFill>
                    <a:srgbClr val="FF6699"/>
                  </a:solidFill>
                  <a:latin typeface="+mn-lt"/>
                  <a:ea typeface="メイリオ" panose="020B0604030504040204" pitchFamily="50" charset="-128"/>
                  <a:sym typeface="Arial" panose="020B0604020202020204" pitchFamily="34" charset="0"/>
                </a:rPr>
                <a:t>Technologies for </a:t>
              </a:r>
              <a:r>
                <a:rPr lang="en-US" altLang="ja-JP" sz="3200" b="1" dirty="0">
                  <a:solidFill>
                    <a:srgbClr val="FF6699"/>
                  </a:solidFill>
                  <a:latin typeface="+mn-lt"/>
                  <a:ea typeface="メイリオ" panose="020B0604030504040204" pitchFamily="50" charset="-128"/>
                  <a:sym typeface="Arial" panose="020B0604020202020204" pitchFamily="34" charset="0"/>
                </a:rPr>
                <a:t>Rare Metals</a:t>
              </a:r>
              <a:endParaRPr kumimoji="1" lang="en-US" altLang="ja-JP" sz="3200" b="1" dirty="0">
                <a:solidFill>
                  <a:srgbClr val="FF6699"/>
                </a:solidFill>
                <a:latin typeface="+mn-lt"/>
                <a:ea typeface="メイリオ" panose="020B0604030504040204" pitchFamily="50" charset="-128"/>
                <a:sym typeface="Arial" panose="020B0604020202020204" pitchFamily="34" charset="0"/>
              </a:endParaRPr>
            </a:p>
          </p:txBody>
        </p:sp>
        <p:pic>
          <p:nvPicPr>
            <p:cNvPr id="24" name="図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051123" y="19460335"/>
              <a:ext cx="2519362"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テキスト ボックス 2"/>
            <p:cNvSpPr txBox="1">
              <a:spLocks noChangeArrowheads="1"/>
            </p:cNvSpPr>
            <p:nvPr/>
          </p:nvSpPr>
          <p:spPr bwMode="auto">
            <a:xfrm>
              <a:off x="9244557" y="30197397"/>
              <a:ext cx="728721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pPr algn="just"/>
              <a:r>
                <a:rPr lang="en-US" altLang="ja-JP" sz="3200" dirty="0" smtClean="0">
                  <a:latin typeface="+mn-lt"/>
                  <a:ea typeface="メイリオ" panose="020B0604030504040204" pitchFamily="50" charset="-128"/>
                </a:rPr>
                <a:t>Our laboratory </a:t>
              </a:r>
              <a:r>
                <a:rPr lang="en-US" altLang="ja-JP" sz="3200" dirty="0">
                  <a:latin typeface="+mn-lt"/>
                  <a:ea typeface="メイリオ" panose="020B0604030504040204" pitchFamily="50" charset="-128"/>
                </a:rPr>
                <a:t>is developing </a:t>
              </a:r>
              <a:r>
                <a:rPr lang="en-US" altLang="ja-JP" sz="3200" dirty="0" smtClean="0">
                  <a:latin typeface="+mn-lt"/>
                  <a:ea typeface="メイリオ" panose="020B0604030504040204" pitchFamily="50" charset="-128"/>
                </a:rPr>
                <a:t>new, efficient and environmentally sound processes to </a:t>
              </a:r>
              <a:r>
                <a:rPr lang="en-US" altLang="ja-JP" sz="3200" dirty="0">
                  <a:latin typeface="+mn-lt"/>
                  <a:ea typeface="メイリオ" panose="020B0604030504040204" pitchFamily="50" charset="-128"/>
                </a:rPr>
                <a:t>recycle rare metals for which an increase in demand </a:t>
              </a:r>
              <a:r>
                <a:rPr lang="en-US" altLang="ja-JP" sz="3200" dirty="0" smtClean="0">
                  <a:latin typeface="+mn-lt"/>
                  <a:ea typeface="メイリオ" panose="020B0604030504040204" pitchFamily="50" charset="-128"/>
                </a:rPr>
                <a:t>is expected</a:t>
              </a:r>
              <a:r>
                <a:rPr lang="en-US" altLang="ja-JP" sz="3200" dirty="0">
                  <a:latin typeface="+mn-lt"/>
                  <a:ea typeface="メイリオ" panose="020B0604030504040204" pitchFamily="50" charset="-128"/>
                </a:rPr>
                <a:t>, such as </a:t>
              </a:r>
              <a:r>
                <a:rPr lang="en-US" altLang="ja-JP" sz="3200" dirty="0" smtClean="0">
                  <a:latin typeface="+mn-lt"/>
                  <a:ea typeface="メイリオ" panose="020B0604030504040204" pitchFamily="50" charset="-128"/>
                </a:rPr>
                <a:t>titanium, tungsten</a:t>
              </a:r>
              <a:r>
                <a:rPr lang="en-US" altLang="ja-JP" sz="3200" dirty="0">
                  <a:latin typeface="+mn-lt"/>
                  <a:ea typeface="メイリオ" panose="020B0604030504040204" pitchFamily="50" charset="-128"/>
                </a:rPr>
                <a:t>, cobalt, rhenium </a:t>
              </a:r>
              <a:r>
                <a:rPr lang="en-US" altLang="ja-JP" sz="3200" dirty="0" smtClean="0">
                  <a:latin typeface="+mn-lt"/>
                  <a:ea typeface="メイリオ" panose="020B0604030504040204" pitchFamily="50" charset="-128"/>
                </a:rPr>
                <a:t>and platinum </a:t>
              </a:r>
              <a:r>
                <a:rPr lang="en-US" altLang="ja-JP" sz="3200" dirty="0">
                  <a:latin typeface="+mn-lt"/>
                  <a:ea typeface="メイリオ" panose="020B0604030504040204" pitchFamily="50" charset="-128"/>
                </a:rPr>
                <a:t>group </a:t>
              </a:r>
              <a:r>
                <a:rPr lang="en-US" altLang="ja-JP" sz="3200" dirty="0" smtClean="0">
                  <a:latin typeface="+mn-lt"/>
                  <a:ea typeface="メイリオ" panose="020B0604030504040204" pitchFamily="50" charset="-128"/>
                </a:rPr>
                <a:t>metals.</a:t>
              </a:r>
              <a:endParaRPr kumimoji="1" lang="ja-JP" altLang="en-US" sz="3200" dirty="0">
                <a:latin typeface="+mn-lt"/>
                <a:ea typeface="メイリオ" panose="020B0604030504040204" pitchFamily="50" charset="-128"/>
              </a:endParaRPr>
            </a:p>
          </p:txBody>
        </p:sp>
        <p:sp>
          <p:nvSpPr>
            <p:cNvPr id="40" name="テキスト ボックス 575"/>
            <p:cNvSpPr txBox="1">
              <a:spLocks noChangeArrowheads="1"/>
            </p:cNvSpPr>
            <p:nvPr/>
          </p:nvSpPr>
          <p:spPr bwMode="auto">
            <a:xfrm>
              <a:off x="11681712" y="20717301"/>
              <a:ext cx="521375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eaLnBrk="1" hangingPunct="1">
                <a:spcBef>
                  <a:spcPct val="0"/>
                </a:spcBef>
                <a:buSzTx/>
                <a:buFontTx/>
                <a:buNone/>
              </a:pPr>
              <a:r>
                <a:rPr lang="en-US" altLang="ja-JP" sz="2800" b="1" dirty="0" smtClean="0">
                  <a:latin typeface="+mn-lt"/>
                  <a:ea typeface="メイリオ" panose="020B0604030504040204" pitchFamily="50" charset="-128"/>
                  <a:sym typeface="Arial" panose="020B0604020202020204" pitchFamily="34" charset="0"/>
                </a:rPr>
                <a:t>Director </a:t>
              </a:r>
              <a:r>
                <a:rPr lang="en-US" altLang="ja-JP" sz="2800" b="1" dirty="0">
                  <a:latin typeface="+mn-lt"/>
                  <a:ea typeface="メイリオ" panose="020B0604030504040204" pitchFamily="50" charset="-128"/>
                  <a:sym typeface="Arial" panose="020B0604020202020204" pitchFamily="34" charset="0"/>
                </a:rPr>
                <a:t>Professor,</a:t>
              </a:r>
            </a:p>
            <a:p>
              <a:pPr>
                <a:spcBef>
                  <a:spcPct val="0"/>
                </a:spcBef>
                <a:buSzTx/>
                <a:buNone/>
              </a:pPr>
              <a:r>
                <a:rPr lang="en-US" altLang="ja-JP" sz="2800" b="1" dirty="0">
                  <a:latin typeface="+mn-lt"/>
                  <a:ea typeface="メイリオ" panose="020B0604030504040204" pitchFamily="50" charset="-128"/>
                  <a:sym typeface="Arial" panose="020B0604020202020204" pitchFamily="34" charset="0"/>
                </a:rPr>
                <a:t>Integrated Research Center </a:t>
              </a:r>
              <a:r>
                <a:rPr lang="en-US" altLang="ja-JP" sz="2800" b="1" dirty="0" smtClean="0">
                  <a:latin typeface="+mn-lt"/>
                  <a:ea typeface="メイリオ" panose="020B0604030504040204" pitchFamily="50" charset="-128"/>
                  <a:sym typeface="Arial" panose="020B0604020202020204" pitchFamily="34" charset="0"/>
                </a:rPr>
                <a:t>for </a:t>
              </a:r>
            </a:p>
            <a:p>
              <a:pPr>
                <a:spcBef>
                  <a:spcPct val="0"/>
                </a:spcBef>
                <a:buSzTx/>
                <a:buNone/>
              </a:pPr>
              <a:r>
                <a:rPr lang="en-US" altLang="ja-JP" sz="2800" b="1" dirty="0" smtClean="0">
                  <a:latin typeface="+mn-lt"/>
                  <a:ea typeface="メイリオ" panose="020B0604030504040204" pitchFamily="50" charset="-128"/>
                  <a:sym typeface="Arial" panose="020B0604020202020204" pitchFamily="34" charset="0"/>
                </a:rPr>
                <a:t>Sustainable </a:t>
              </a:r>
              <a:r>
                <a:rPr lang="en-US" altLang="ja-JP" sz="2800" b="1" dirty="0">
                  <a:latin typeface="+mn-lt"/>
                  <a:ea typeface="メイリオ" panose="020B0604030504040204" pitchFamily="50" charset="-128"/>
                  <a:sym typeface="Arial" panose="020B0604020202020204" pitchFamily="34" charset="0"/>
                </a:rPr>
                <a:t>Energy and Materials,</a:t>
              </a:r>
            </a:p>
            <a:p>
              <a:pPr>
                <a:spcBef>
                  <a:spcPct val="0"/>
                </a:spcBef>
                <a:buSzTx/>
                <a:buNone/>
              </a:pPr>
              <a:r>
                <a:rPr lang="en-US" altLang="ja-JP" sz="2800" b="1" dirty="0">
                  <a:latin typeface="+mn-lt"/>
                  <a:ea typeface="メイリオ" panose="020B0604030504040204" pitchFamily="50" charset="-128"/>
                  <a:sym typeface="Arial" panose="020B0604020202020204" pitchFamily="34" charset="0"/>
                </a:rPr>
                <a:t>Institute of Industrial Science, </a:t>
              </a:r>
              <a:r>
                <a:rPr lang="en-US" altLang="ja-JP" sz="2800" b="1" dirty="0" smtClean="0">
                  <a:latin typeface="+mn-lt"/>
                  <a:ea typeface="メイリオ" panose="020B0604030504040204" pitchFamily="50" charset="-128"/>
                  <a:sym typeface="Arial" panose="020B0604020202020204" pitchFamily="34" charset="0"/>
                </a:rPr>
                <a:t/>
              </a:r>
              <a:br>
                <a:rPr lang="en-US" altLang="ja-JP" sz="2800" b="1" dirty="0" smtClean="0">
                  <a:latin typeface="+mn-lt"/>
                  <a:ea typeface="メイリオ" panose="020B0604030504040204" pitchFamily="50" charset="-128"/>
                  <a:sym typeface="Arial" panose="020B0604020202020204" pitchFamily="34" charset="0"/>
                </a:rPr>
              </a:br>
              <a:r>
                <a:rPr lang="en-US" altLang="ja-JP" sz="2800" b="1" dirty="0" smtClean="0">
                  <a:latin typeface="+mn-lt"/>
                  <a:ea typeface="メイリオ" panose="020B0604030504040204" pitchFamily="50" charset="-128"/>
                  <a:sym typeface="Arial" panose="020B0604020202020204" pitchFamily="34" charset="0"/>
                </a:rPr>
                <a:t>The </a:t>
              </a:r>
              <a:r>
                <a:rPr lang="en-US" altLang="ja-JP" sz="2800" b="1" dirty="0">
                  <a:latin typeface="+mn-lt"/>
                  <a:ea typeface="メイリオ" panose="020B0604030504040204" pitchFamily="50" charset="-128"/>
                  <a:sym typeface="Arial" panose="020B0604020202020204" pitchFamily="34" charset="0"/>
                </a:rPr>
                <a:t>University of Tokyo</a:t>
              </a:r>
              <a:endParaRPr kumimoji="1" lang="en-US" altLang="ja-JP" sz="2800" b="1" dirty="0">
                <a:latin typeface="+mn-lt"/>
                <a:ea typeface="メイリオ" panose="020B0604030504040204" pitchFamily="50" charset="-128"/>
                <a:sym typeface="Arial" panose="020B0604020202020204" pitchFamily="34" charset="0"/>
              </a:endParaRPr>
            </a:p>
          </p:txBody>
        </p:sp>
        <p:sp>
          <p:nvSpPr>
            <p:cNvPr id="54" name="正方形/長方形 41"/>
            <p:cNvSpPr>
              <a:spLocks noChangeArrowheads="1"/>
            </p:cNvSpPr>
            <p:nvPr/>
          </p:nvSpPr>
          <p:spPr bwMode="auto">
            <a:xfrm>
              <a:off x="9057505" y="19445362"/>
              <a:ext cx="7704000" cy="14832957"/>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pPr eaLnBrk="1" hangingPunct="1"/>
              <a:endParaRPr lang="ja-JP" altLang="en-US">
                <a:ea typeface="メイリオ" panose="020B0604030504040204" pitchFamily="50" charset="-128"/>
              </a:endParaRPr>
            </a:p>
          </p:txBody>
        </p:sp>
        <p:pic>
          <p:nvPicPr>
            <p:cNvPr id="63" name="Picture 4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36074" y="24789785"/>
              <a:ext cx="7276645" cy="4714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627443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ホワイ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290</TotalTime>
  <Words>473</Words>
  <Application>Microsoft Office PowerPoint</Application>
  <PresentationFormat>ユーザー設定</PresentationFormat>
  <Paragraphs>45</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Hiragino Kaku Gothic Pro W3</vt:lpstr>
      <vt:lpstr>Lucida Grande</vt:lpstr>
      <vt:lpstr>ＭＳ Ｐゴシック</vt:lpstr>
      <vt:lpstr>メイリオ</vt:lpstr>
      <vt:lpstr>Yu Gothic</vt:lpstr>
      <vt:lpstr>Arial</vt:lpstr>
      <vt:lpstr>Calibri</vt:lpstr>
      <vt:lpstr>Calibri Light</vt:lpstr>
      <vt:lpstr>ホワイト</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岡本健</dc:creator>
  <cp:lastModifiedBy>Yagi</cp:lastModifiedBy>
  <cp:revision>48</cp:revision>
  <cp:lastPrinted>2017-05-01T07:07:19Z</cp:lastPrinted>
  <dcterms:created xsi:type="dcterms:W3CDTF">2017-03-13T07:23:39Z</dcterms:created>
  <dcterms:modified xsi:type="dcterms:W3CDTF">2018-05-01T03:11:01Z</dcterms:modified>
</cp:coreProperties>
</file>