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56" r:id="rId2"/>
  </p:sldIdLst>
  <p:sldSz cx="26208038" cy="37079238"/>
  <p:notesSz cx="6807200" cy="9939338"/>
  <p:defaultTextStyle>
    <a:defPPr>
      <a:defRPr lang="ja-JP"/>
    </a:defPPr>
    <a:lvl1pPr marL="0" algn="l" defTabSz="3037728" rtl="0" eaLnBrk="1" latinLnBrk="0" hangingPunct="1">
      <a:defRPr kumimoji="1" sz="5980" kern="1200">
        <a:solidFill>
          <a:schemeClr val="tx1"/>
        </a:solidFill>
        <a:latin typeface="+mn-lt"/>
        <a:ea typeface="+mn-ea"/>
        <a:cs typeface="+mn-cs"/>
      </a:defRPr>
    </a:lvl1pPr>
    <a:lvl2pPr marL="1518864" algn="l" defTabSz="3037728" rtl="0" eaLnBrk="1" latinLnBrk="0" hangingPunct="1">
      <a:defRPr kumimoji="1" sz="5980" kern="1200">
        <a:solidFill>
          <a:schemeClr val="tx1"/>
        </a:solidFill>
        <a:latin typeface="+mn-lt"/>
        <a:ea typeface="+mn-ea"/>
        <a:cs typeface="+mn-cs"/>
      </a:defRPr>
    </a:lvl2pPr>
    <a:lvl3pPr marL="3037728" algn="l" defTabSz="3037728" rtl="0" eaLnBrk="1" latinLnBrk="0" hangingPunct="1">
      <a:defRPr kumimoji="1" sz="5980" kern="1200">
        <a:solidFill>
          <a:schemeClr val="tx1"/>
        </a:solidFill>
        <a:latin typeface="+mn-lt"/>
        <a:ea typeface="+mn-ea"/>
        <a:cs typeface="+mn-cs"/>
      </a:defRPr>
    </a:lvl3pPr>
    <a:lvl4pPr marL="4556592" algn="l" defTabSz="3037728" rtl="0" eaLnBrk="1" latinLnBrk="0" hangingPunct="1">
      <a:defRPr kumimoji="1" sz="5980" kern="1200">
        <a:solidFill>
          <a:schemeClr val="tx1"/>
        </a:solidFill>
        <a:latin typeface="+mn-lt"/>
        <a:ea typeface="+mn-ea"/>
        <a:cs typeface="+mn-cs"/>
      </a:defRPr>
    </a:lvl4pPr>
    <a:lvl5pPr marL="6075456" algn="l" defTabSz="3037728" rtl="0" eaLnBrk="1" latinLnBrk="0" hangingPunct="1">
      <a:defRPr kumimoji="1" sz="5980" kern="1200">
        <a:solidFill>
          <a:schemeClr val="tx1"/>
        </a:solidFill>
        <a:latin typeface="+mn-lt"/>
        <a:ea typeface="+mn-ea"/>
        <a:cs typeface="+mn-cs"/>
      </a:defRPr>
    </a:lvl5pPr>
    <a:lvl6pPr marL="7594321" algn="l" defTabSz="3037728" rtl="0" eaLnBrk="1" latinLnBrk="0" hangingPunct="1">
      <a:defRPr kumimoji="1" sz="5980" kern="1200">
        <a:solidFill>
          <a:schemeClr val="tx1"/>
        </a:solidFill>
        <a:latin typeface="+mn-lt"/>
        <a:ea typeface="+mn-ea"/>
        <a:cs typeface="+mn-cs"/>
      </a:defRPr>
    </a:lvl6pPr>
    <a:lvl7pPr marL="9113185" algn="l" defTabSz="3037728" rtl="0" eaLnBrk="1" latinLnBrk="0" hangingPunct="1">
      <a:defRPr kumimoji="1" sz="5980" kern="1200">
        <a:solidFill>
          <a:schemeClr val="tx1"/>
        </a:solidFill>
        <a:latin typeface="+mn-lt"/>
        <a:ea typeface="+mn-ea"/>
        <a:cs typeface="+mn-cs"/>
      </a:defRPr>
    </a:lvl7pPr>
    <a:lvl8pPr marL="10632049" algn="l" defTabSz="3037728" rtl="0" eaLnBrk="1" latinLnBrk="0" hangingPunct="1">
      <a:defRPr kumimoji="1" sz="5980" kern="1200">
        <a:solidFill>
          <a:schemeClr val="tx1"/>
        </a:solidFill>
        <a:latin typeface="+mn-lt"/>
        <a:ea typeface="+mn-ea"/>
        <a:cs typeface="+mn-cs"/>
      </a:defRPr>
    </a:lvl8pPr>
    <a:lvl9pPr marL="12150913" algn="l" defTabSz="3037728" rtl="0" eaLnBrk="1" latinLnBrk="0" hangingPunct="1">
      <a:defRPr kumimoji="1" sz="598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4F75"/>
    <a:srgbClr val="DD90A8"/>
    <a:srgbClr val="E6E6E6"/>
    <a:srgbClr val="4C5B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74"/>
    <p:restoredTop sz="94674"/>
  </p:normalViewPr>
  <p:slideViewPr>
    <p:cSldViewPr snapToGrid="0" snapToObjects="1">
      <p:cViewPr>
        <p:scale>
          <a:sx n="30" d="100"/>
          <a:sy n="30" d="100"/>
        </p:scale>
        <p:origin x="1362" y="-60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56" d="100"/>
          <a:sy n="156" d="100"/>
        </p:scale>
        <p:origin x="429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74337-8D95-F64F-9754-9FF7F8AA0BCF}" type="datetimeFigureOut">
              <a:rPr kumimoji="1" lang="ja-JP" altLang="en-US" smtClean="0"/>
              <a:t>2022/5/6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19325" y="1243013"/>
            <a:ext cx="23685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6262B6-DC25-A942-B04B-2298AC61B7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828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262B6-DC25-A942-B04B-2298AC61B7F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0487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65603" y="6068295"/>
            <a:ext cx="22276832" cy="12909068"/>
          </a:xfrm>
          <a:prstGeom prst="rect">
            <a:avLst/>
          </a:prstGeom>
        </p:spPr>
        <p:txBody>
          <a:bodyPr anchor="b"/>
          <a:lstStyle>
            <a:lvl1pPr algn="ctr">
              <a:defRPr sz="1719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76005" y="19475186"/>
            <a:ext cx="19656029" cy="895223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879"/>
            </a:lvl1pPr>
            <a:lvl2pPr marL="1310381" indent="0" algn="ctr">
              <a:buNone/>
              <a:defRPr sz="5732"/>
            </a:lvl2pPr>
            <a:lvl3pPr marL="2620762" indent="0" algn="ctr">
              <a:buNone/>
              <a:defRPr sz="5159"/>
            </a:lvl3pPr>
            <a:lvl4pPr marL="3931143" indent="0" algn="ctr">
              <a:buNone/>
              <a:defRPr sz="4586"/>
            </a:lvl4pPr>
            <a:lvl5pPr marL="5241524" indent="0" algn="ctr">
              <a:buNone/>
              <a:defRPr sz="4586"/>
            </a:lvl5pPr>
            <a:lvl6pPr marL="6551905" indent="0" algn="ctr">
              <a:buNone/>
              <a:defRPr sz="4586"/>
            </a:lvl6pPr>
            <a:lvl7pPr marL="7862286" indent="0" algn="ctr">
              <a:buNone/>
              <a:defRPr sz="4586"/>
            </a:lvl7pPr>
            <a:lvl8pPr marL="9172666" indent="0" algn="ctr">
              <a:buNone/>
              <a:defRPr sz="4586"/>
            </a:lvl8pPr>
            <a:lvl9pPr marL="10483047" indent="0" algn="ctr">
              <a:buNone/>
              <a:defRPr sz="4586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01802" y="34366969"/>
            <a:ext cx="5896809" cy="1974126"/>
          </a:xfrm>
          <a:prstGeom prst="rect">
            <a:avLst/>
          </a:prstGeom>
        </p:spPr>
        <p:txBody>
          <a:bodyPr/>
          <a:lstStyle/>
          <a:p>
            <a:fld id="{8CE58978-2934-B247-9FC3-33D1B13F45E0}" type="datetimeFigureOut">
              <a:rPr kumimoji="1" lang="ja-JP" altLang="en-US" smtClean="0"/>
              <a:t>2022/5/6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681413" y="34366969"/>
            <a:ext cx="8845213" cy="1974126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475560" y="34468569"/>
            <a:ext cx="5896809" cy="1974126"/>
          </a:xfrm>
          <a:prstGeom prst="rect">
            <a:avLst/>
          </a:prstGeom>
        </p:spPr>
        <p:txBody>
          <a:bodyPr/>
          <a:lstStyle/>
          <a:p>
            <a:fld id="{9D7B0C77-21DF-E041-A284-E9BF6B76C9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0127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1803" y="1974134"/>
            <a:ext cx="22604433" cy="7166939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01803" y="9870630"/>
            <a:ext cx="22604433" cy="235264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01802" y="34366969"/>
            <a:ext cx="5896809" cy="1974126"/>
          </a:xfrm>
          <a:prstGeom prst="rect">
            <a:avLst/>
          </a:prstGeom>
        </p:spPr>
        <p:txBody>
          <a:bodyPr/>
          <a:lstStyle/>
          <a:p>
            <a:fld id="{8CE58978-2934-B247-9FC3-33D1B13F45E0}" type="datetimeFigureOut">
              <a:rPr kumimoji="1" lang="ja-JP" altLang="en-US" smtClean="0"/>
              <a:t>2022/5/6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681413" y="34366969"/>
            <a:ext cx="8845213" cy="1974126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475560" y="34468569"/>
            <a:ext cx="5896809" cy="1974126"/>
          </a:xfrm>
          <a:prstGeom prst="rect">
            <a:avLst/>
          </a:prstGeom>
        </p:spPr>
        <p:txBody>
          <a:bodyPr/>
          <a:lstStyle/>
          <a:p>
            <a:fld id="{9D7B0C77-21DF-E041-A284-E9BF6B76C9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1884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8755129" y="1974126"/>
            <a:ext cx="5651108" cy="31422940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01804" y="1974126"/>
            <a:ext cx="16625724" cy="3142294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01802" y="34366969"/>
            <a:ext cx="5896809" cy="1974126"/>
          </a:xfrm>
          <a:prstGeom prst="rect">
            <a:avLst/>
          </a:prstGeom>
        </p:spPr>
        <p:txBody>
          <a:bodyPr/>
          <a:lstStyle/>
          <a:p>
            <a:fld id="{8CE58978-2934-B247-9FC3-33D1B13F45E0}" type="datetimeFigureOut">
              <a:rPr kumimoji="1" lang="ja-JP" altLang="en-US" smtClean="0"/>
              <a:t>2022/5/6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681413" y="34366969"/>
            <a:ext cx="8845213" cy="1974126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475560" y="34468569"/>
            <a:ext cx="5896809" cy="1974126"/>
          </a:xfrm>
          <a:prstGeom prst="rect">
            <a:avLst/>
          </a:prstGeom>
        </p:spPr>
        <p:txBody>
          <a:bodyPr/>
          <a:lstStyle/>
          <a:p>
            <a:fld id="{9D7B0C77-21DF-E041-A284-E9BF6B76C9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4939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1803" y="1974134"/>
            <a:ext cx="22604433" cy="7166939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1803" y="9870630"/>
            <a:ext cx="22604433" cy="235264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01802" y="34366969"/>
            <a:ext cx="5896809" cy="1974126"/>
          </a:xfrm>
          <a:prstGeom prst="rect">
            <a:avLst/>
          </a:prstGeom>
        </p:spPr>
        <p:txBody>
          <a:bodyPr/>
          <a:lstStyle/>
          <a:p>
            <a:fld id="{8CE58978-2934-B247-9FC3-33D1B13F45E0}" type="datetimeFigureOut">
              <a:rPr kumimoji="1" lang="ja-JP" altLang="en-US" smtClean="0"/>
              <a:t>2022/5/6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681413" y="34366969"/>
            <a:ext cx="8845213" cy="1974126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475560" y="34468569"/>
            <a:ext cx="5896809" cy="1974126"/>
          </a:xfrm>
          <a:prstGeom prst="rect">
            <a:avLst/>
          </a:prstGeom>
        </p:spPr>
        <p:txBody>
          <a:bodyPr/>
          <a:lstStyle/>
          <a:p>
            <a:fld id="{9D7B0C77-21DF-E041-A284-E9BF6B76C9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042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8154" y="9244071"/>
            <a:ext cx="22604433" cy="15423930"/>
          </a:xfrm>
          <a:prstGeom prst="rect">
            <a:avLst/>
          </a:prstGeom>
        </p:spPr>
        <p:txBody>
          <a:bodyPr anchor="b"/>
          <a:lstStyle>
            <a:lvl1pPr>
              <a:defRPr sz="1719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8154" y="24813917"/>
            <a:ext cx="22604433" cy="81110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879">
                <a:solidFill>
                  <a:schemeClr val="tx1"/>
                </a:solidFill>
              </a:defRPr>
            </a:lvl1pPr>
            <a:lvl2pPr marL="1310381" indent="0">
              <a:buNone/>
              <a:defRPr sz="5732">
                <a:solidFill>
                  <a:schemeClr val="tx1">
                    <a:tint val="75000"/>
                  </a:schemeClr>
                </a:solidFill>
              </a:defRPr>
            </a:lvl2pPr>
            <a:lvl3pPr marL="2620762" indent="0">
              <a:buNone/>
              <a:defRPr sz="5159">
                <a:solidFill>
                  <a:schemeClr val="tx1">
                    <a:tint val="75000"/>
                  </a:schemeClr>
                </a:solidFill>
              </a:defRPr>
            </a:lvl3pPr>
            <a:lvl4pPr marL="3931143" indent="0">
              <a:buNone/>
              <a:defRPr sz="4586">
                <a:solidFill>
                  <a:schemeClr val="tx1">
                    <a:tint val="75000"/>
                  </a:schemeClr>
                </a:solidFill>
              </a:defRPr>
            </a:lvl4pPr>
            <a:lvl5pPr marL="5241524" indent="0">
              <a:buNone/>
              <a:defRPr sz="4586">
                <a:solidFill>
                  <a:schemeClr val="tx1">
                    <a:tint val="75000"/>
                  </a:schemeClr>
                </a:solidFill>
              </a:defRPr>
            </a:lvl5pPr>
            <a:lvl6pPr marL="6551905" indent="0">
              <a:buNone/>
              <a:defRPr sz="4586">
                <a:solidFill>
                  <a:schemeClr val="tx1">
                    <a:tint val="75000"/>
                  </a:schemeClr>
                </a:solidFill>
              </a:defRPr>
            </a:lvl6pPr>
            <a:lvl7pPr marL="7862286" indent="0">
              <a:buNone/>
              <a:defRPr sz="4586">
                <a:solidFill>
                  <a:schemeClr val="tx1">
                    <a:tint val="75000"/>
                  </a:schemeClr>
                </a:solidFill>
              </a:defRPr>
            </a:lvl7pPr>
            <a:lvl8pPr marL="9172666" indent="0">
              <a:buNone/>
              <a:defRPr sz="4586">
                <a:solidFill>
                  <a:schemeClr val="tx1">
                    <a:tint val="75000"/>
                  </a:schemeClr>
                </a:solidFill>
              </a:defRPr>
            </a:lvl8pPr>
            <a:lvl9pPr marL="10483047" indent="0">
              <a:buNone/>
              <a:defRPr sz="458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01802" y="34366969"/>
            <a:ext cx="5896809" cy="1974126"/>
          </a:xfrm>
          <a:prstGeom prst="rect">
            <a:avLst/>
          </a:prstGeom>
        </p:spPr>
        <p:txBody>
          <a:bodyPr/>
          <a:lstStyle/>
          <a:p>
            <a:fld id="{8CE58978-2934-B247-9FC3-33D1B13F45E0}" type="datetimeFigureOut">
              <a:rPr kumimoji="1" lang="ja-JP" altLang="en-US" smtClean="0"/>
              <a:t>2022/5/6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681413" y="34366969"/>
            <a:ext cx="8845213" cy="1974126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475560" y="34468569"/>
            <a:ext cx="5896809" cy="1974126"/>
          </a:xfrm>
          <a:prstGeom prst="rect">
            <a:avLst/>
          </a:prstGeom>
        </p:spPr>
        <p:txBody>
          <a:bodyPr/>
          <a:lstStyle/>
          <a:p>
            <a:fld id="{9D7B0C77-21DF-E041-A284-E9BF6B76C9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7554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1803" y="1974134"/>
            <a:ext cx="22604433" cy="7166939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01803" y="9870630"/>
            <a:ext cx="11138416" cy="235264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267819" y="9870630"/>
            <a:ext cx="11138416" cy="235264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801802" y="34366969"/>
            <a:ext cx="5896809" cy="1974126"/>
          </a:xfrm>
          <a:prstGeom prst="rect">
            <a:avLst/>
          </a:prstGeom>
        </p:spPr>
        <p:txBody>
          <a:bodyPr/>
          <a:lstStyle/>
          <a:p>
            <a:fld id="{8CE58978-2934-B247-9FC3-33D1B13F45E0}" type="datetimeFigureOut">
              <a:rPr kumimoji="1" lang="ja-JP" altLang="en-US" smtClean="0"/>
              <a:t>2022/5/6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681413" y="34366969"/>
            <a:ext cx="8845213" cy="1974126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475560" y="34468569"/>
            <a:ext cx="5896809" cy="1974126"/>
          </a:xfrm>
          <a:prstGeom prst="rect">
            <a:avLst/>
          </a:prstGeom>
        </p:spPr>
        <p:txBody>
          <a:bodyPr/>
          <a:lstStyle/>
          <a:p>
            <a:fld id="{9D7B0C77-21DF-E041-A284-E9BF6B76C9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3116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5216" y="1974134"/>
            <a:ext cx="22604433" cy="7166939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05219" y="9089566"/>
            <a:ext cx="11087227" cy="445465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879" b="1"/>
            </a:lvl1pPr>
            <a:lvl2pPr marL="1310381" indent="0">
              <a:buNone/>
              <a:defRPr sz="5732" b="1"/>
            </a:lvl2pPr>
            <a:lvl3pPr marL="2620762" indent="0">
              <a:buNone/>
              <a:defRPr sz="5159" b="1"/>
            </a:lvl3pPr>
            <a:lvl4pPr marL="3931143" indent="0">
              <a:buNone/>
              <a:defRPr sz="4586" b="1"/>
            </a:lvl4pPr>
            <a:lvl5pPr marL="5241524" indent="0">
              <a:buNone/>
              <a:defRPr sz="4586" b="1"/>
            </a:lvl5pPr>
            <a:lvl6pPr marL="6551905" indent="0">
              <a:buNone/>
              <a:defRPr sz="4586" b="1"/>
            </a:lvl6pPr>
            <a:lvl7pPr marL="7862286" indent="0">
              <a:buNone/>
              <a:defRPr sz="4586" b="1"/>
            </a:lvl7pPr>
            <a:lvl8pPr marL="9172666" indent="0">
              <a:buNone/>
              <a:defRPr sz="4586" b="1"/>
            </a:lvl8pPr>
            <a:lvl9pPr marL="10483047" indent="0">
              <a:buNone/>
              <a:defRPr sz="4586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05219" y="13544222"/>
            <a:ext cx="11087227" cy="199215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267821" y="9089566"/>
            <a:ext cx="11141830" cy="445465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879" b="1"/>
            </a:lvl1pPr>
            <a:lvl2pPr marL="1310381" indent="0">
              <a:buNone/>
              <a:defRPr sz="5732" b="1"/>
            </a:lvl2pPr>
            <a:lvl3pPr marL="2620762" indent="0">
              <a:buNone/>
              <a:defRPr sz="5159" b="1"/>
            </a:lvl3pPr>
            <a:lvl4pPr marL="3931143" indent="0">
              <a:buNone/>
              <a:defRPr sz="4586" b="1"/>
            </a:lvl4pPr>
            <a:lvl5pPr marL="5241524" indent="0">
              <a:buNone/>
              <a:defRPr sz="4586" b="1"/>
            </a:lvl5pPr>
            <a:lvl6pPr marL="6551905" indent="0">
              <a:buNone/>
              <a:defRPr sz="4586" b="1"/>
            </a:lvl6pPr>
            <a:lvl7pPr marL="7862286" indent="0">
              <a:buNone/>
              <a:defRPr sz="4586" b="1"/>
            </a:lvl7pPr>
            <a:lvl8pPr marL="9172666" indent="0">
              <a:buNone/>
              <a:defRPr sz="4586" b="1"/>
            </a:lvl8pPr>
            <a:lvl9pPr marL="10483047" indent="0">
              <a:buNone/>
              <a:defRPr sz="4586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267821" y="13544222"/>
            <a:ext cx="11141830" cy="199215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801802" y="34366969"/>
            <a:ext cx="5896809" cy="1974126"/>
          </a:xfrm>
          <a:prstGeom prst="rect">
            <a:avLst/>
          </a:prstGeom>
        </p:spPr>
        <p:txBody>
          <a:bodyPr/>
          <a:lstStyle/>
          <a:p>
            <a:fld id="{8CE58978-2934-B247-9FC3-33D1B13F45E0}" type="datetimeFigureOut">
              <a:rPr kumimoji="1" lang="ja-JP" altLang="en-US" smtClean="0"/>
              <a:t>2022/5/6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681413" y="34366969"/>
            <a:ext cx="8845213" cy="1974126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8475560" y="34468569"/>
            <a:ext cx="5896809" cy="1974126"/>
          </a:xfrm>
          <a:prstGeom prst="rect">
            <a:avLst/>
          </a:prstGeom>
        </p:spPr>
        <p:txBody>
          <a:bodyPr/>
          <a:lstStyle/>
          <a:p>
            <a:fld id="{9D7B0C77-21DF-E041-A284-E9BF6B76C9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192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1803" y="1974134"/>
            <a:ext cx="22604433" cy="7166939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801802" y="34366969"/>
            <a:ext cx="5896809" cy="1974126"/>
          </a:xfrm>
          <a:prstGeom prst="rect">
            <a:avLst/>
          </a:prstGeom>
        </p:spPr>
        <p:txBody>
          <a:bodyPr/>
          <a:lstStyle/>
          <a:p>
            <a:fld id="{8CE58978-2934-B247-9FC3-33D1B13F45E0}" type="datetimeFigureOut">
              <a:rPr kumimoji="1" lang="ja-JP" altLang="en-US" smtClean="0"/>
              <a:t>2022/5/6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681413" y="34366969"/>
            <a:ext cx="8845213" cy="1974126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8475560" y="34468569"/>
            <a:ext cx="5896809" cy="1974126"/>
          </a:xfrm>
          <a:prstGeom prst="rect">
            <a:avLst/>
          </a:prstGeom>
        </p:spPr>
        <p:txBody>
          <a:bodyPr/>
          <a:lstStyle/>
          <a:p>
            <a:fld id="{9D7B0C77-21DF-E041-A284-E9BF6B76C9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8597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801802" y="34366969"/>
            <a:ext cx="5896809" cy="1974126"/>
          </a:xfrm>
          <a:prstGeom prst="rect">
            <a:avLst/>
          </a:prstGeom>
        </p:spPr>
        <p:txBody>
          <a:bodyPr/>
          <a:lstStyle/>
          <a:p>
            <a:fld id="{8CE58978-2934-B247-9FC3-33D1B13F45E0}" type="datetimeFigureOut">
              <a:rPr kumimoji="1" lang="ja-JP" altLang="en-US" smtClean="0"/>
              <a:t>2022/5/6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681413" y="34366969"/>
            <a:ext cx="8845213" cy="1974126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8475560" y="34468569"/>
            <a:ext cx="5896809" cy="1974126"/>
          </a:xfrm>
          <a:prstGeom prst="rect">
            <a:avLst/>
          </a:prstGeom>
        </p:spPr>
        <p:txBody>
          <a:bodyPr/>
          <a:lstStyle/>
          <a:p>
            <a:fld id="{9D7B0C77-21DF-E041-A284-E9BF6B76C9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488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5216" y="2471949"/>
            <a:ext cx="8452774" cy="8651822"/>
          </a:xfrm>
          <a:prstGeom prst="rect">
            <a:avLst/>
          </a:prstGeom>
        </p:spPr>
        <p:txBody>
          <a:bodyPr anchor="b"/>
          <a:lstStyle>
            <a:lvl1pPr>
              <a:defRPr sz="9172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1830" y="5338732"/>
            <a:ext cx="13267819" cy="26350292"/>
          </a:xfrm>
          <a:prstGeom prst="rect">
            <a:avLst/>
          </a:prstGeom>
        </p:spPr>
        <p:txBody>
          <a:bodyPr/>
          <a:lstStyle>
            <a:lvl1pPr>
              <a:defRPr sz="9172"/>
            </a:lvl1pPr>
            <a:lvl2pPr>
              <a:defRPr sz="8025"/>
            </a:lvl2pPr>
            <a:lvl3pPr>
              <a:defRPr sz="6879"/>
            </a:lvl3pPr>
            <a:lvl4pPr>
              <a:defRPr sz="5732"/>
            </a:lvl4pPr>
            <a:lvl5pPr>
              <a:defRPr sz="5732"/>
            </a:lvl5pPr>
            <a:lvl6pPr>
              <a:defRPr sz="5732"/>
            </a:lvl6pPr>
            <a:lvl7pPr>
              <a:defRPr sz="5732"/>
            </a:lvl7pPr>
            <a:lvl8pPr>
              <a:defRPr sz="5732"/>
            </a:lvl8pPr>
            <a:lvl9pPr>
              <a:defRPr sz="5732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05216" y="11123771"/>
            <a:ext cx="8452774" cy="20608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86"/>
            </a:lvl1pPr>
            <a:lvl2pPr marL="1310381" indent="0">
              <a:buNone/>
              <a:defRPr sz="4013"/>
            </a:lvl2pPr>
            <a:lvl3pPr marL="2620762" indent="0">
              <a:buNone/>
              <a:defRPr sz="3439"/>
            </a:lvl3pPr>
            <a:lvl4pPr marL="3931143" indent="0">
              <a:buNone/>
              <a:defRPr sz="2866"/>
            </a:lvl4pPr>
            <a:lvl5pPr marL="5241524" indent="0">
              <a:buNone/>
              <a:defRPr sz="2866"/>
            </a:lvl5pPr>
            <a:lvl6pPr marL="6551905" indent="0">
              <a:buNone/>
              <a:defRPr sz="2866"/>
            </a:lvl6pPr>
            <a:lvl7pPr marL="7862286" indent="0">
              <a:buNone/>
              <a:defRPr sz="2866"/>
            </a:lvl7pPr>
            <a:lvl8pPr marL="9172666" indent="0">
              <a:buNone/>
              <a:defRPr sz="2866"/>
            </a:lvl8pPr>
            <a:lvl9pPr marL="10483047" indent="0">
              <a:buNone/>
              <a:defRPr sz="2866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801802" y="34366969"/>
            <a:ext cx="5896809" cy="1974126"/>
          </a:xfrm>
          <a:prstGeom prst="rect">
            <a:avLst/>
          </a:prstGeom>
        </p:spPr>
        <p:txBody>
          <a:bodyPr/>
          <a:lstStyle/>
          <a:p>
            <a:fld id="{8CE58978-2934-B247-9FC3-33D1B13F45E0}" type="datetimeFigureOut">
              <a:rPr kumimoji="1" lang="ja-JP" altLang="en-US" smtClean="0"/>
              <a:t>2022/5/6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681413" y="34366969"/>
            <a:ext cx="8845213" cy="1974126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475560" y="34468569"/>
            <a:ext cx="5896809" cy="1974126"/>
          </a:xfrm>
          <a:prstGeom prst="rect">
            <a:avLst/>
          </a:prstGeom>
        </p:spPr>
        <p:txBody>
          <a:bodyPr/>
          <a:lstStyle/>
          <a:p>
            <a:fld id="{9D7B0C77-21DF-E041-A284-E9BF6B76C9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903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5216" y="2471949"/>
            <a:ext cx="8452774" cy="8651822"/>
          </a:xfrm>
          <a:prstGeom prst="rect">
            <a:avLst/>
          </a:prstGeom>
        </p:spPr>
        <p:txBody>
          <a:bodyPr anchor="b"/>
          <a:lstStyle>
            <a:lvl1pPr>
              <a:defRPr sz="9172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141830" y="5338732"/>
            <a:ext cx="13267819" cy="2635029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9172"/>
            </a:lvl1pPr>
            <a:lvl2pPr marL="1310381" indent="0">
              <a:buNone/>
              <a:defRPr sz="8025"/>
            </a:lvl2pPr>
            <a:lvl3pPr marL="2620762" indent="0">
              <a:buNone/>
              <a:defRPr sz="6879"/>
            </a:lvl3pPr>
            <a:lvl4pPr marL="3931143" indent="0">
              <a:buNone/>
              <a:defRPr sz="5732"/>
            </a:lvl4pPr>
            <a:lvl5pPr marL="5241524" indent="0">
              <a:buNone/>
              <a:defRPr sz="5732"/>
            </a:lvl5pPr>
            <a:lvl6pPr marL="6551905" indent="0">
              <a:buNone/>
              <a:defRPr sz="5732"/>
            </a:lvl6pPr>
            <a:lvl7pPr marL="7862286" indent="0">
              <a:buNone/>
              <a:defRPr sz="5732"/>
            </a:lvl7pPr>
            <a:lvl8pPr marL="9172666" indent="0">
              <a:buNone/>
              <a:defRPr sz="5732"/>
            </a:lvl8pPr>
            <a:lvl9pPr marL="10483047" indent="0">
              <a:buNone/>
              <a:defRPr sz="5732"/>
            </a:lvl9pPr>
          </a:lstStyle>
          <a:p>
            <a:r>
              <a:rPr lang="ja-JP" altLang="en-US"/>
              <a:t>プレースホルダーまでドラッグするかアイコンをクリックして図を追加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05216" y="11123771"/>
            <a:ext cx="8452774" cy="20608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86"/>
            </a:lvl1pPr>
            <a:lvl2pPr marL="1310381" indent="0">
              <a:buNone/>
              <a:defRPr sz="4013"/>
            </a:lvl2pPr>
            <a:lvl3pPr marL="2620762" indent="0">
              <a:buNone/>
              <a:defRPr sz="3439"/>
            </a:lvl3pPr>
            <a:lvl4pPr marL="3931143" indent="0">
              <a:buNone/>
              <a:defRPr sz="2866"/>
            </a:lvl4pPr>
            <a:lvl5pPr marL="5241524" indent="0">
              <a:buNone/>
              <a:defRPr sz="2866"/>
            </a:lvl5pPr>
            <a:lvl6pPr marL="6551905" indent="0">
              <a:buNone/>
              <a:defRPr sz="2866"/>
            </a:lvl6pPr>
            <a:lvl7pPr marL="7862286" indent="0">
              <a:buNone/>
              <a:defRPr sz="2866"/>
            </a:lvl7pPr>
            <a:lvl8pPr marL="9172666" indent="0">
              <a:buNone/>
              <a:defRPr sz="2866"/>
            </a:lvl8pPr>
            <a:lvl9pPr marL="10483047" indent="0">
              <a:buNone/>
              <a:defRPr sz="2866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801802" y="34366969"/>
            <a:ext cx="5896809" cy="1974126"/>
          </a:xfrm>
          <a:prstGeom prst="rect">
            <a:avLst/>
          </a:prstGeom>
        </p:spPr>
        <p:txBody>
          <a:bodyPr/>
          <a:lstStyle/>
          <a:p>
            <a:fld id="{8CE58978-2934-B247-9FC3-33D1B13F45E0}" type="datetimeFigureOut">
              <a:rPr kumimoji="1" lang="ja-JP" altLang="en-US" smtClean="0"/>
              <a:t>2022/5/6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681413" y="34366969"/>
            <a:ext cx="8845213" cy="1974126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475560" y="34468569"/>
            <a:ext cx="5896809" cy="1974126"/>
          </a:xfrm>
          <a:prstGeom prst="rect">
            <a:avLst/>
          </a:prstGeom>
        </p:spPr>
        <p:txBody>
          <a:bodyPr/>
          <a:lstStyle/>
          <a:p>
            <a:fld id="{9D7B0C77-21DF-E041-A284-E9BF6B76C9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8524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780" y="35370555"/>
            <a:ext cx="9892479" cy="1440000"/>
          </a:xfrm>
          <a:prstGeom prst="rect">
            <a:avLst/>
          </a:prstGeom>
        </p:spPr>
      </p:pic>
      <p:sp>
        <p:nvSpPr>
          <p:cNvPr id="7" name="正方形/長方形 6"/>
          <p:cNvSpPr/>
          <p:nvPr userDrawn="1"/>
        </p:nvSpPr>
        <p:spPr>
          <a:xfrm>
            <a:off x="900019" y="899619"/>
            <a:ext cx="24408000" cy="34200000"/>
          </a:xfrm>
          <a:prstGeom prst="rect">
            <a:avLst/>
          </a:prstGeom>
          <a:noFill/>
          <a:ln w="57150" cap="sq">
            <a:solidFill>
              <a:srgbClr val="4C5B6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900019" y="899619"/>
            <a:ext cx="24408000" cy="720000"/>
          </a:xfrm>
          <a:prstGeom prst="rect">
            <a:avLst/>
          </a:prstGeom>
          <a:solidFill>
            <a:srgbClr val="4C5B60">
              <a:alpha val="70000"/>
            </a:srgbClr>
          </a:solidFill>
          <a:ln w="28575">
            <a:solidFill>
              <a:srgbClr val="4C5B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900019" y="1619618"/>
            <a:ext cx="24408000" cy="7920000"/>
          </a:xfrm>
          <a:prstGeom prst="rect">
            <a:avLst/>
          </a:prstGeom>
          <a:noFill/>
          <a:ln w="28575">
            <a:solidFill>
              <a:srgbClr val="4C5B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9405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620762" rtl="0" eaLnBrk="1" latinLnBrk="0" hangingPunct="1">
        <a:lnSpc>
          <a:spcPct val="90000"/>
        </a:lnSpc>
        <a:spcBef>
          <a:spcPct val="0"/>
        </a:spcBef>
        <a:buNone/>
        <a:defRPr kumimoji="1" sz="126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55190" indent="-655190" algn="l" defTabSz="2620762" rtl="0" eaLnBrk="1" latinLnBrk="0" hangingPunct="1">
        <a:lnSpc>
          <a:spcPct val="90000"/>
        </a:lnSpc>
        <a:spcBef>
          <a:spcPts val="2866"/>
        </a:spcBef>
        <a:buFont typeface="Arial" panose="020B0604020202020204" pitchFamily="34" charset="0"/>
        <a:buChar char="•"/>
        <a:defRPr kumimoji="1" sz="8025" kern="1200">
          <a:solidFill>
            <a:schemeClr val="tx1"/>
          </a:solidFill>
          <a:latin typeface="+mn-lt"/>
          <a:ea typeface="+mn-ea"/>
          <a:cs typeface="+mn-cs"/>
        </a:defRPr>
      </a:lvl1pPr>
      <a:lvl2pPr marL="1965571" indent="-655190" algn="l" defTabSz="2620762" rtl="0" eaLnBrk="1" latinLnBrk="0" hangingPunct="1">
        <a:lnSpc>
          <a:spcPct val="90000"/>
        </a:lnSpc>
        <a:spcBef>
          <a:spcPts val="1433"/>
        </a:spcBef>
        <a:buFont typeface="Arial" panose="020B0604020202020204" pitchFamily="34" charset="0"/>
        <a:buChar char="•"/>
        <a:defRPr kumimoji="1" sz="6879" kern="1200">
          <a:solidFill>
            <a:schemeClr val="tx1"/>
          </a:solidFill>
          <a:latin typeface="+mn-lt"/>
          <a:ea typeface="+mn-ea"/>
          <a:cs typeface="+mn-cs"/>
        </a:defRPr>
      </a:lvl2pPr>
      <a:lvl3pPr marL="3275952" indent="-655190" algn="l" defTabSz="2620762" rtl="0" eaLnBrk="1" latinLnBrk="0" hangingPunct="1">
        <a:lnSpc>
          <a:spcPct val="90000"/>
        </a:lnSpc>
        <a:spcBef>
          <a:spcPts val="1433"/>
        </a:spcBef>
        <a:buFont typeface="Arial" panose="020B0604020202020204" pitchFamily="34" charset="0"/>
        <a:buChar char="•"/>
        <a:defRPr kumimoji="1" sz="5732" kern="1200">
          <a:solidFill>
            <a:schemeClr val="tx1"/>
          </a:solidFill>
          <a:latin typeface="+mn-lt"/>
          <a:ea typeface="+mn-ea"/>
          <a:cs typeface="+mn-cs"/>
        </a:defRPr>
      </a:lvl3pPr>
      <a:lvl4pPr marL="4586333" indent="-655190" algn="l" defTabSz="2620762" rtl="0" eaLnBrk="1" latinLnBrk="0" hangingPunct="1">
        <a:lnSpc>
          <a:spcPct val="90000"/>
        </a:lnSpc>
        <a:spcBef>
          <a:spcPts val="1433"/>
        </a:spcBef>
        <a:buFont typeface="Arial" panose="020B0604020202020204" pitchFamily="34" charset="0"/>
        <a:buChar char="•"/>
        <a:defRPr kumimoji="1" sz="5159" kern="1200">
          <a:solidFill>
            <a:schemeClr val="tx1"/>
          </a:solidFill>
          <a:latin typeface="+mn-lt"/>
          <a:ea typeface="+mn-ea"/>
          <a:cs typeface="+mn-cs"/>
        </a:defRPr>
      </a:lvl4pPr>
      <a:lvl5pPr marL="5896714" indent="-655190" algn="l" defTabSz="2620762" rtl="0" eaLnBrk="1" latinLnBrk="0" hangingPunct="1">
        <a:lnSpc>
          <a:spcPct val="90000"/>
        </a:lnSpc>
        <a:spcBef>
          <a:spcPts val="1433"/>
        </a:spcBef>
        <a:buFont typeface="Arial" panose="020B0604020202020204" pitchFamily="34" charset="0"/>
        <a:buChar char="•"/>
        <a:defRPr kumimoji="1" sz="5159" kern="1200">
          <a:solidFill>
            <a:schemeClr val="tx1"/>
          </a:solidFill>
          <a:latin typeface="+mn-lt"/>
          <a:ea typeface="+mn-ea"/>
          <a:cs typeface="+mn-cs"/>
        </a:defRPr>
      </a:lvl5pPr>
      <a:lvl6pPr marL="7207095" indent="-655190" algn="l" defTabSz="2620762" rtl="0" eaLnBrk="1" latinLnBrk="0" hangingPunct="1">
        <a:lnSpc>
          <a:spcPct val="90000"/>
        </a:lnSpc>
        <a:spcBef>
          <a:spcPts val="1433"/>
        </a:spcBef>
        <a:buFont typeface="Arial" panose="020B0604020202020204" pitchFamily="34" charset="0"/>
        <a:buChar char="•"/>
        <a:defRPr kumimoji="1" sz="5159" kern="1200">
          <a:solidFill>
            <a:schemeClr val="tx1"/>
          </a:solidFill>
          <a:latin typeface="+mn-lt"/>
          <a:ea typeface="+mn-ea"/>
          <a:cs typeface="+mn-cs"/>
        </a:defRPr>
      </a:lvl6pPr>
      <a:lvl7pPr marL="8517476" indent="-655190" algn="l" defTabSz="2620762" rtl="0" eaLnBrk="1" latinLnBrk="0" hangingPunct="1">
        <a:lnSpc>
          <a:spcPct val="90000"/>
        </a:lnSpc>
        <a:spcBef>
          <a:spcPts val="1433"/>
        </a:spcBef>
        <a:buFont typeface="Arial" panose="020B0604020202020204" pitchFamily="34" charset="0"/>
        <a:buChar char="•"/>
        <a:defRPr kumimoji="1" sz="5159" kern="1200">
          <a:solidFill>
            <a:schemeClr val="tx1"/>
          </a:solidFill>
          <a:latin typeface="+mn-lt"/>
          <a:ea typeface="+mn-ea"/>
          <a:cs typeface="+mn-cs"/>
        </a:defRPr>
      </a:lvl7pPr>
      <a:lvl8pPr marL="9827857" indent="-655190" algn="l" defTabSz="2620762" rtl="0" eaLnBrk="1" latinLnBrk="0" hangingPunct="1">
        <a:lnSpc>
          <a:spcPct val="90000"/>
        </a:lnSpc>
        <a:spcBef>
          <a:spcPts val="1433"/>
        </a:spcBef>
        <a:buFont typeface="Arial" panose="020B0604020202020204" pitchFamily="34" charset="0"/>
        <a:buChar char="•"/>
        <a:defRPr kumimoji="1" sz="5159" kern="1200">
          <a:solidFill>
            <a:schemeClr val="tx1"/>
          </a:solidFill>
          <a:latin typeface="+mn-lt"/>
          <a:ea typeface="+mn-ea"/>
          <a:cs typeface="+mn-cs"/>
        </a:defRPr>
      </a:lvl8pPr>
      <a:lvl9pPr marL="11138238" indent="-655190" algn="l" defTabSz="2620762" rtl="0" eaLnBrk="1" latinLnBrk="0" hangingPunct="1">
        <a:lnSpc>
          <a:spcPct val="90000"/>
        </a:lnSpc>
        <a:spcBef>
          <a:spcPts val="1433"/>
        </a:spcBef>
        <a:buFont typeface="Arial" panose="020B0604020202020204" pitchFamily="34" charset="0"/>
        <a:buChar char="•"/>
        <a:defRPr kumimoji="1" sz="515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620762" rtl="0" eaLnBrk="1" latinLnBrk="0" hangingPunct="1">
        <a:defRPr kumimoji="1" sz="5159" kern="1200">
          <a:solidFill>
            <a:schemeClr val="tx1"/>
          </a:solidFill>
          <a:latin typeface="+mn-lt"/>
          <a:ea typeface="+mn-ea"/>
          <a:cs typeface="+mn-cs"/>
        </a:defRPr>
      </a:lvl1pPr>
      <a:lvl2pPr marL="1310381" algn="l" defTabSz="2620762" rtl="0" eaLnBrk="1" latinLnBrk="0" hangingPunct="1">
        <a:defRPr kumimoji="1" sz="5159" kern="1200">
          <a:solidFill>
            <a:schemeClr val="tx1"/>
          </a:solidFill>
          <a:latin typeface="+mn-lt"/>
          <a:ea typeface="+mn-ea"/>
          <a:cs typeface="+mn-cs"/>
        </a:defRPr>
      </a:lvl2pPr>
      <a:lvl3pPr marL="2620762" algn="l" defTabSz="2620762" rtl="0" eaLnBrk="1" latinLnBrk="0" hangingPunct="1">
        <a:defRPr kumimoji="1" sz="5159" kern="1200">
          <a:solidFill>
            <a:schemeClr val="tx1"/>
          </a:solidFill>
          <a:latin typeface="+mn-lt"/>
          <a:ea typeface="+mn-ea"/>
          <a:cs typeface="+mn-cs"/>
        </a:defRPr>
      </a:lvl3pPr>
      <a:lvl4pPr marL="3931143" algn="l" defTabSz="2620762" rtl="0" eaLnBrk="1" latinLnBrk="0" hangingPunct="1">
        <a:defRPr kumimoji="1" sz="5159" kern="1200">
          <a:solidFill>
            <a:schemeClr val="tx1"/>
          </a:solidFill>
          <a:latin typeface="+mn-lt"/>
          <a:ea typeface="+mn-ea"/>
          <a:cs typeface="+mn-cs"/>
        </a:defRPr>
      </a:lvl4pPr>
      <a:lvl5pPr marL="5241524" algn="l" defTabSz="2620762" rtl="0" eaLnBrk="1" latinLnBrk="0" hangingPunct="1">
        <a:defRPr kumimoji="1" sz="5159" kern="1200">
          <a:solidFill>
            <a:schemeClr val="tx1"/>
          </a:solidFill>
          <a:latin typeface="+mn-lt"/>
          <a:ea typeface="+mn-ea"/>
          <a:cs typeface="+mn-cs"/>
        </a:defRPr>
      </a:lvl5pPr>
      <a:lvl6pPr marL="6551905" algn="l" defTabSz="2620762" rtl="0" eaLnBrk="1" latinLnBrk="0" hangingPunct="1">
        <a:defRPr kumimoji="1" sz="5159" kern="1200">
          <a:solidFill>
            <a:schemeClr val="tx1"/>
          </a:solidFill>
          <a:latin typeface="+mn-lt"/>
          <a:ea typeface="+mn-ea"/>
          <a:cs typeface="+mn-cs"/>
        </a:defRPr>
      </a:lvl6pPr>
      <a:lvl7pPr marL="7862286" algn="l" defTabSz="2620762" rtl="0" eaLnBrk="1" latinLnBrk="0" hangingPunct="1">
        <a:defRPr kumimoji="1" sz="5159" kern="1200">
          <a:solidFill>
            <a:schemeClr val="tx1"/>
          </a:solidFill>
          <a:latin typeface="+mn-lt"/>
          <a:ea typeface="+mn-ea"/>
          <a:cs typeface="+mn-cs"/>
        </a:defRPr>
      </a:lvl7pPr>
      <a:lvl8pPr marL="9172666" algn="l" defTabSz="2620762" rtl="0" eaLnBrk="1" latinLnBrk="0" hangingPunct="1">
        <a:defRPr kumimoji="1" sz="5159" kern="1200">
          <a:solidFill>
            <a:schemeClr val="tx1"/>
          </a:solidFill>
          <a:latin typeface="+mn-lt"/>
          <a:ea typeface="+mn-ea"/>
          <a:cs typeface="+mn-cs"/>
        </a:defRPr>
      </a:lvl8pPr>
      <a:lvl9pPr marL="10483047" algn="l" defTabSz="2620762" rtl="0" eaLnBrk="1" latinLnBrk="0" hangingPunct="1">
        <a:defRPr kumimoji="1" sz="515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ボックス 21"/>
          <p:cNvSpPr txBox="1"/>
          <p:nvPr/>
        </p:nvSpPr>
        <p:spPr>
          <a:xfrm>
            <a:off x="1023815" y="812660"/>
            <a:ext cx="148475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3000" spc="300" dirty="0">
                <a:solidFill>
                  <a:schemeClr val="bg1"/>
                </a:solidFill>
                <a:ea typeface="Hiragino Kaku Gothic Pro W3" charset="-128"/>
                <a:cs typeface="Hiragino Kaku Gothic Pro W3" charset="-128"/>
              </a:rPr>
              <a:t>Recycling for Non-ferrous Metals and Rare Metals</a:t>
            </a:r>
            <a:endParaRPr lang="ja-JP" altLang="en-US" sz="3000" spc="300" dirty="0">
              <a:solidFill>
                <a:schemeClr val="bg1"/>
              </a:solidFill>
              <a:ea typeface="Hiragino Kaku Gothic Pro W3" charset="-128"/>
              <a:cs typeface="Hiragino Kaku Gothic Pro W3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5305658" y="838887"/>
            <a:ext cx="98745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ja-JP" sz="3000" spc="300" dirty="0">
                <a:solidFill>
                  <a:schemeClr val="bg1"/>
                </a:solidFill>
                <a:ea typeface="Arial" charset="0"/>
                <a:cs typeface="Arial" charset="0"/>
              </a:rPr>
              <a:t>Fw-401</a:t>
            </a:r>
            <a:endParaRPr lang="ja-JP" altLang="en-US" sz="3000" spc="3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7B17EA9-0195-4F42-86F7-6194C8BCB03F}"/>
              </a:ext>
            </a:extLst>
          </p:cNvPr>
          <p:cNvSpPr txBox="1"/>
          <p:nvPr/>
        </p:nvSpPr>
        <p:spPr>
          <a:xfrm>
            <a:off x="900019" y="2280042"/>
            <a:ext cx="24408000" cy="16312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kumimoji="1" lang="en-US" altLang="ja-JP" sz="5400" u="none" spc="1500" dirty="0">
                <a:effectLst/>
                <a:ea typeface="Hiragino Kaku Gothic Pro W3" charset="-128"/>
                <a:cs typeface="Hiragino Kaku Gothic Pro W3" charset="-128"/>
              </a:rPr>
              <a:t>Endowed Research Unit for</a:t>
            </a:r>
          </a:p>
          <a:p>
            <a:pPr algn="ctr"/>
            <a:r>
              <a:rPr kumimoji="1" lang="en-US" altLang="ja-JP" sz="5400" u="none" spc="1500" dirty="0">
                <a:effectLst/>
                <a:ea typeface="Hiragino Kaku Gothic Pro W3" charset="-128"/>
                <a:cs typeface="Hiragino Kaku Gothic Pro W3" charset="-128"/>
              </a:rPr>
              <a:t>Non-ferrous Metals Resource Recovery Engineering</a:t>
            </a:r>
          </a:p>
          <a:p>
            <a:pPr algn="ctr"/>
            <a:r>
              <a:rPr lang="en-US" altLang="ja-JP" sz="5400" spc="1500" dirty="0">
                <a:ea typeface="Hiragino Kaku Gothic Pro W3" charset="-128"/>
                <a:cs typeface="Hiragino Kaku Gothic Pro W3" charset="-128"/>
              </a:rPr>
              <a:t>(JX Metals Endowed Unit)</a:t>
            </a:r>
            <a:endParaRPr kumimoji="1" lang="ja-JP" altLang="en-US" sz="5400" u="none" spc="1500" dirty="0">
              <a:effectLst/>
              <a:ea typeface="Hiragino Kaku Gothic Pro W3" charset="-128"/>
              <a:cs typeface="Hiragino Kaku Gothic Pro W3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87504C6-3DAA-4C89-961A-513EA39093AF}"/>
              </a:ext>
            </a:extLst>
          </p:cNvPr>
          <p:cNvSpPr txBox="1"/>
          <p:nvPr/>
        </p:nvSpPr>
        <p:spPr>
          <a:xfrm>
            <a:off x="900019" y="5140602"/>
            <a:ext cx="24408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0" u="none" spc="600" dirty="0">
                <a:effectLst/>
                <a:ea typeface="Hiragino Kaku Gothic Pro W3" charset="-128"/>
                <a:cs typeface="Hiragino Kaku Gothic Pro W3" charset="-128"/>
              </a:rPr>
              <a:t>[ </a:t>
            </a:r>
            <a:r>
              <a:rPr lang="en-US" altLang="ja-JP" sz="7000" spc="600" dirty="0">
                <a:ea typeface="Hiragino Kaku Gothic Pro W3" charset="-128"/>
                <a:cs typeface="Hiragino Kaku Gothic Pro W3" charset="-128"/>
              </a:rPr>
              <a:t>Towards Highly Sustainable Society </a:t>
            </a:r>
            <a:r>
              <a:rPr kumimoji="1" lang="en-US" altLang="ja-JP" sz="7000" u="none" spc="600" dirty="0">
                <a:effectLst/>
                <a:ea typeface="Hiragino Kaku Gothic Pro W3" charset="-128"/>
                <a:cs typeface="Hiragino Kaku Gothic Pro W3" charset="-128"/>
              </a:rPr>
              <a:t>]</a:t>
            </a:r>
            <a:endParaRPr kumimoji="1" lang="ja-JP" altLang="en-US" sz="7000" u="none" spc="600" dirty="0">
              <a:effectLst/>
              <a:ea typeface="Hiragino Kaku Gothic Pro W3" charset="-128"/>
              <a:cs typeface="Hiragino Kaku Gothic Pro W3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EA18E19-2F38-4C72-AB14-0783C2B7977C}"/>
              </a:ext>
            </a:extLst>
          </p:cNvPr>
          <p:cNvSpPr txBox="1"/>
          <p:nvPr/>
        </p:nvSpPr>
        <p:spPr>
          <a:xfrm>
            <a:off x="900019" y="6244729"/>
            <a:ext cx="2440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4000" spc="300" dirty="0">
                <a:ea typeface="Calibri" charset="0"/>
                <a:cs typeface="Calibri" charset="0"/>
              </a:rPr>
              <a:t>Institute of Industrial Science, Endowed Chairs</a:t>
            </a:r>
            <a:endParaRPr kumimoji="1" lang="ja-JP" altLang="en-US" sz="4000" u="none" spc="300" baseline="0" dirty="0">
              <a:effectLst/>
              <a:ea typeface="Calibri" charset="0"/>
              <a:cs typeface="Calibri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C23D4AA-D429-4FF4-BEA4-06E9D420DB7D}"/>
              </a:ext>
            </a:extLst>
          </p:cNvPr>
          <p:cNvSpPr txBox="1"/>
          <p:nvPr/>
        </p:nvSpPr>
        <p:spPr>
          <a:xfrm>
            <a:off x="9944100" y="8630662"/>
            <a:ext cx="1517714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ja-JP" sz="3000" spc="300" dirty="0">
                <a:ea typeface="Arial" charset="0"/>
                <a:cs typeface="Arial" charset="0"/>
              </a:rPr>
              <a:t>http://www.metals-recycling.iis.u-tokyo.ac.jp/</a:t>
            </a:r>
            <a:endParaRPr kumimoji="1" lang="ja-JP" altLang="en-US" sz="3000" u="none" spc="300" baseline="0" dirty="0">
              <a:effectLst/>
              <a:ea typeface="Arial" charset="0"/>
              <a:cs typeface="Arial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F985680-4516-4F0F-ABC1-2B804521A717}"/>
              </a:ext>
            </a:extLst>
          </p:cNvPr>
          <p:cNvSpPr txBox="1"/>
          <p:nvPr/>
        </p:nvSpPr>
        <p:spPr>
          <a:xfrm>
            <a:off x="5867400" y="7724065"/>
            <a:ext cx="1430952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3000" spc="300" dirty="0">
                <a:ea typeface="Hiragino Kaku Gothic Pro W3" charset="-128"/>
                <a:cs typeface="Hiragino Kaku Gothic Pro W3" charset="-128"/>
              </a:rPr>
              <a:t>Non-ferrous Metals Resource Recovery Engineering</a:t>
            </a:r>
          </a:p>
        </p:txBody>
      </p:sp>
      <p:sp>
        <p:nvSpPr>
          <p:cNvPr id="25" name="正方形/長方形 3">
            <a:extLst>
              <a:ext uri="{FF2B5EF4-FFF2-40B4-BE49-F238E27FC236}">
                <a16:creationId xmlns:a16="http://schemas.microsoft.com/office/drawing/2014/main" id="{2BC1CC57-B3FC-4382-8E07-70D579C22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5367" y="11716584"/>
            <a:ext cx="11052033" cy="69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3025"/>
              </a:spcBef>
              <a:buSzPct val="100000"/>
              <a:buFont typeface="Lucida Grande" charset="0"/>
              <a:buChar char="•"/>
              <a:defRPr sz="125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1pPr>
            <a:lvl2pPr marL="742950" indent="-285750">
              <a:spcBef>
                <a:spcPts val="2600"/>
              </a:spcBef>
              <a:buSzPct val="100000"/>
              <a:buFont typeface="Lucida Grande" charset="0"/>
              <a:buChar char="–"/>
              <a:defRPr sz="10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2pPr>
            <a:lvl3pPr marL="1143000" indent="-228600">
              <a:spcBef>
                <a:spcPts val="2313"/>
              </a:spcBef>
              <a:buSzPct val="100000"/>
              <a:buFont typeface="Lucida Grande" charset="0"/>
              <a:buChar char="•"/>
              <a:defRPr sz="94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3pPr>
            <a:lvl4pPr marL="1600200" indent="-228600">
              <a:spcBef>
                <a:spcPts val="1888"/>
              </a:spcBef>
              <a:buSzPct val="100000"/>
              <a:buFont typeface="Lucida Grande" charset="0"/>
              <a:buChar char="–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4pPr>
            <a:lvl5pPr marL="2057400" indent="-228600">
              <a:spcBef>
                <a:spcPts val="1888"/>
              </a:spcBef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5pPr>
            <a:lvl6pPr marL="25146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6pPr>
            <a:lvl7pPr marL="29718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7pPr>
            <a:lvl8pPr marL="34290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8pPr>
            <a:lvl9pPr marL="38862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9pPr>
          </a:lstStyle>
          <a:p>
            <a:pPr algn="ctr">
              <a:lnSpc>
                <a:spcPts val="4700"/>
              </a:lnSpc>
              <a:spcBef>
                <a:spcPct val="0"/>
              </a:spcBef>
              <a:buSzTx/>
              <a:buNone/>
            </a:pPr>
            <a:r>
              <a:rPr lang="en-US" altLang="ja-JP" sz="4000" b="1" u="sng" dirty="0">
                <a:solidFill>
                  <a:srgbClr val="C94F75"/>
                </a:solidFill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Sponsor:  JX Nippon Mining &amp; Metals Corporation</a:t>
            </a:r>
          </a:p>
        </p:txBody>
      </p:sp>
      <p:sp>
        <p:nvSpPr>
          <p:cNvPr id="26" name="正方形/長方形 3">
            <a:extLst>
              <a:ext uri="{FF2B5EF4-FFF2-40B4-BE49-F238E27FC236}">
                <a16:creationId xmlns:a16="http://schemas.microsoft.com/office/drawing/2014/main" id="{4FCFAA72-7D5E-45A1-B1C4-DED9BCA01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718" y="12430241"/>
            <a:ext cx="11323332" cy="5467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3025"/>
              </a:spcBef>
              <a:buSzPct val="100000"/>
              <a:buFont typeface="Lucida Grande" charset="0"/>
              <a:buChar char="•"/>
              <a:defRPr sz="125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1pPr>
            <a:lvl2pPr marL="742950" indent="-285750">
              <a:spcBef>
                <a:spcPts val="2600"/>
              </a:spcBef>
              <a:buSzPct val="100000"/>
              <a:buFont typeface="Lucida Grande" charset="0"/>
              <a:buChar char="–"/>
              <a:defRPr sz="10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2pPr>
            <a:lvl3pPr marL="1143000" indent="-228600">
              <a:spcBef>
                <a:spcPts val="2313"/>
              </a:spcBef>
              <a:buSzPct val="100000"/>
              <a:buFont typeface="Lucida Grande" charset="0"/>
              <a:buChar char="•"/>
              <a:defRPr sz="94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3pPr>
            <a:lvl4pPr marL="1600200" indent="-228600">
              <a:spcBef>
                <a:spcPts val="1888"/>
              </a:spcBef>
              <a:buSzPct val="100000"/>
              <a:buFont typeface="Lucida Grande" charset="0"/>
              <a:buChar char="–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4pPr>
            <a:lvl5pPr marL="2057400" indent="-228600">
              <a:spcBef>
                <a:spcPts val="1888"/>
              </a:spcBef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5pPr>
            <a:lvl6pPr marL="25146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6pPr>
            <a:lvl7pPr marL="29718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7pPr>
            <a:lvl8pPr marL="34290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8pPr>
            <a:lvl9pPr marL="38862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9pPr>
          </a:lstStyle>
          <a:p>
            <a:pPr algn="just">
              <a:lnSpc>
                <a:spcPts val="4700"/>
              </a:lnSpc>
              <a:spcBef>
                <a:spcPct val="0"/>
              </a:spcBef>
              <a:buSzTx/>
              <a:buNone/>
            </a:pPr>
            <a:r>
              <a:rPr lang="en-US" altLang="ja-JP" sz="3000" b="1" dirty="0"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Recycling valuable materials is crucial for sustainable development. High-quality natural resources are </a:t>
            </a:r>
            <a:r>
              <a:rPr lang="en-US" altLang="ja-JP" sz="3000" b="1" dirty="0" smtClean="0"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depleting, </a:t>
            </a:r>
            <a:r>
              <a:rPr lang="en-US" altLang="ja-JP" sz="3000" b="1" dirty="0"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and resource nationalism is </a:t>
            </a:r>
            <a:r>
              <a:rPr lang="en-US" altLang="ja-JP" sz="3000" b="1" dirty="0" smtClean="0"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intensifying </a:t>
            </a:r>
            <a:r>
              <a:rPr lang="en-US" altLang="ja-JP" sz="3000" b="1" dirty="0"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in countries </a:t>
            </a:r>
            <a:r>
              <a:rPr lang="en-US" altLang="ja-JP" sz="3000" b="1" dirty="0" smtClean="0"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that own </a:t>
            </a:r>
            <a:r>
              <a:rPr lang="en-US" altLang="ja-JP" sz="3000" b="1" dirty="0"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abundant natural resources. Therefore, it is imperative for </a:t>
            </a:r>
            <a:r>
              <a:rPr lang="en-US" altLang="ja-JP" sz="3000" b="1" dirty="0" smtClean="0"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the Japanese </a:t>
            </a:r>
            <a:r>
              <a:rPr lang="en-US" altLang="ja-JP" sz="3000" b="1" dirty="0"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society to promote the recycling of rare metals and base metals. </a:t>
            </a:r>
          </a:p>
          <a:p>
            <a:pPr algn="just">
              <a:lnSpc>
                <a:spcPts val="4700"/>
              </a:lnSpc>
              <a:spcBef>
                <a:spcPct val="0"/>
              </a:spcBef>
              <a:buSzTx/>
              <a:buNone/>
            </a:pPr>
            <a:r>
              <a:rPr lang="en-US" altLang="ja-JP" sz="3000" b="1" dirty="0"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This unit develops </a:t>
            </a:r>
            <a:r>
              <a:rPr lang="en-US" altLang="ja-JP" sz="3000" b="1" dirty="0" smtClean="0"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environmentally-sound </a:t>
            </a:r>
            <a:r>
              <a:rPr lang="en-US" altLang="ja-JP" sz="3000" b="1" dirty="0"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processes for recycling based on smelting and refining technologies for non-ferrous metals. Furthermore, in collaboration with industrial sectors, </a:t>
            </a:r>
            <a:r>
              <a:rPr lang="en-US" altLang="ja-JP" sz="3000" b="1" dirty="0" smtClean="0"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this unit </a:t>
            </a:r>
            <a:r>
              <a:rPr lang="en-US" altLang="ja-JP" sz="3000" b="1" dirty="0"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aims </a:t>
            </a:r>
            <a:r>
              <a:rPr lang="en-US" altLang="ja-JP" sz="3000" b="1" dirty="0" smtClean="0"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at training young </a:t>
            </a:r>
            <a:r>
              <a:rPr lang="en-US" altLang="ja-JP" sz="3000" b="1" dirty="0"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researchers and engineers </a:t>
            </a:r>
            <a:r>
              <a:rPr lang="en-US" altLang="ja-JP" sz="3000" b="1" dirty="0" smtClean="0"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belonging to </a:t>
            </a:r>
            <a:r>
              <a:rPr lang="en-US" altLang="ja-JP" sz="3000" b="1" dirty="0"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this field.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F4CB5291-5488-45E6-9878-986116407FC9}"/>
              </a:ext>
            </a:extLst>
          </p:cNvPr>
          <p:cNvSpPr/>
          <p:nvPr/>
        </p:nvSpPr>
        <p:spPr>
          <a:xfrm>
            <a:off x="15305331" y="11616831"/>
            <a:ext cx="9799637" cy="1900520"/>
          </a:xfrm>
          <a:prstGeom prst="rect">
            <a:avLst/>
          </a:prstGeom>
          <a:ln>
            <a:noFill/>
          </a:ln>
        </p:spPr>
        <p:txBody>
          <a:bodyPr wrap="square" anchor="b" anchorCtr="0">
            <a:spAutoFit/>
          </a:bodyPr>
          <a:lstStyle/>
          <a:p>
            <a:pPr algn="just">
              <a:lnSpc>
                <a:spcPts val="4700"/>
              </a:lnSpc>
              <a:spcBef>
                <a:spcPct val="0"/>
              </a:spcBef>
              <a:tabLst>
                <a:tab pos="2600325" algn="l"/>
              </a:tabLst>
            </a:pPr>
            <a:r>
              <a:rPr lang="en-US" altLang="ja-JP" sz="3200" dirty="0">
                <a:ea typeface="メイリオ" panose="020B0604030504040204" pitchFamily="50" charset="-128"/>
                <a:sym typeface="Arial" panose="020B0604020202020204" pitchFamily="34" charset="0"/>
              </a:rPr>
              <a:t>1st </a:t>
            </a:r>
            <a:r>
              <a:rPr lang="en-US" altLang="ja-JP" sz="3200" dirty="0" smtClean="0">
                <a:ea typeface="メイリオ" panose="020B0604030504040204" pitchFamily="50" charset="-128"/>
                <a:sym typeface="Arial" panose="020B0604020202020204" pitchFamily="34" charset="0"/>
              </a:rPr>
              <a:t>period:	January </a:t>
            </a:r>
            <a:r>
              <a:rPr lang="en-US" altLang="ja-JP" sz="3200" dirty="0">
                <a:ea typeface="メイリオ" panose="020B0604030504040204" pitchFamily="50" charset="-128"/>
                <a:sym typeface="Arial" panose="020B0604020202020204" pitchFamily="34" charset="0"/>
              </a:rPr>
              <a:t>2012 to December </a:t>
            </a:r>
            <a:r>
              <a:rPr lang="en-US" altLang="ja-JP" sz="3200" dirty="0" smtClean="0">
                <a:ea typeface="メイリオ" panose="020B0604030504040204" pitchFamily="50" charset="-128"/>
                <a:sym typeface="Arial" panose="020B0604020202020204" pitchFamily="34" charset="0"/>
              </a:rPr>
              <a:t>2016 (5 years)</a:t>
            </a:r>
          </a:p>
          <a:p>
            <a:pPr algn="just">
              <a:lnSpc>
                <a:spcPts val="4700"/>
              </a:lnSpc>
              <a:spcBef>
                <a:spcPct val="0"/>
              </a:spcBef>
              <a:tabLst>
                <a:tab pos="2600325" algn="l"/>
              </a:tabLst>
            </a:pPr>
            <a:r>
              <a:rPr lang="en-US" altLang="ja-JP" sz="3200" dirty="0" smtClean="0">
                <a:ea typeface="メイリオ" panose="020B0604030504040204" pitchFamily="50" charset="-128"/>
                <a:sym typeface="Arial" panose="020B0604020202020204" pitchFamily="34" charset="0"/>
              </a:rPr>
              <a:t>2nd period:	January </a:t>
            </a:r>
            <a:r>
              <a:rPr lang="en-US" altLang="ja-JP" sz="3200" dirty="0">
                <a:ea typeface="メイリオ" panose="020B0604030504040204" pitchFamily="50" charset="-128"/>
                <a:sym typeface="Arial" panose="020B0604020202020204" pitchFamily="34" charset="0"/>
              </a:rPr>
              <a:t>2017 to December </a:t>
            </a:r>
            <a:r>
              <a:rPr lang="en-US" altLang="ja-JP" sz="3200" dirty="0" smtClean="0">
                <a:ea typeface="メイリオ" panose="020B0604030504040204" pitchFamily="50" charset="-128"/>
                <a:sym typeface="Arial" panose="020B0604020202020204" pitchFamily="34" charset="0"/>
              </a:rPr>
              <a:t>2021 (5 years)</a:t>
            </a:r>
          </a:p>
          <a:p>
            <a:pPr algn="just">
              <a:lnSpc>
                <a:spcPts val="4700"/>
              </a:lnSpc>
              <a:spcBef>
                <a:spcPct val="0"/>
              </a:spcBef>
              <a:tabLst>
                <a:tab pos="2600325" algn="l"/>
              </a:tabLst>
            </a:pPr>
            <a:r>
              <a:rPr lang="en-US" altLang="ja-JP" sz="3200" b="1" dirty="0" smtClean="0">
                <a:solidFill>
                  <a:srgbClr val="C94F75"/>
                </a:solidFill>
                <a:ea typeface="メイリオ" panose="020B0604030504040204" pitchFamily="50" charset="-128"/>
                <a:sym typeface="Arial" panose="020B0604020202020204" pitchFamily="34" charset="0"/>
              </a:rPr>
              <a:t>3rd period:	January 2022 </a:t>
            </a:r>
            <a:r>
              <a:rPr lang="en-US" altLang="ja-JP" sz="3200" b="1" dirty="0">
                <a:solidFill>
                  <a:srgbClr val="C94F75"/>
                </a:solidFill>
                <a:ea typeface="メイリオ" panose="020B0604030504040204" pitchFamily="50" charset="-128"/>
                <a:sym typeface="Arial" panose="020B0604020202020204" pitchFamily="34" charset="0"/>
              </a:rPr>
              <a:t>to December </a:t>
            </a:r>
            <a:r>
              <a:rPr lang="en-US" altLang="ja-JP" sz="3200" b="1" dirty="0" smtClean="0">
                <a:solidFill>
                  <a:srgbClr val="C94F75"/>
                </a:solidFill>
                <a:ea typeface="メイリオ" panose="020B0604030504040204" pitchFamily="50" charset="-128"/>
                <a:sym typeface="Arial" panose="020B0604020202020204" pitchFamily="34" charset="0"/>
              </a:rPr>
              <a:t>2026 </a:t>
            </a:r>
            <a:r>
              <a:rPr lang="en-US" altLang="ja-JP" sz="3200" b="1" dirty="0">
                <a:solidFill>
                  <a:srgbClr val="C94F75"/>
                </a:solidFill>
                <a:ea typeface="メイリオ" panose="020B0604030504040204" pitchFamily="50" charset="-128"/>
                <a:sym typeface="Arial" panose="020B0604020202020204" pitchFamily="34" charset="0"/>
              </a:rPr>
              <a:t>(5 years</a:t>
            </a:r>
            <a:r>
              <a:rPr lang="en-US" altLang="ja-JP" sz="3200" b="1" dirty="0" smtClean="0">
                <a:solidFill>
                  <a:srgbClr val="C94F75"/>
                </a:solidFill>
                <a:ea typeface="メイリオ" panose="020B0604030504040204" pitchFamily="50" charset="-128"/>
                <a:sym typeface="Arial" panose="020B0604020202020204" pitchFamily="34" charset="0"/>
              </a:rPr>
              <a:t>)</a:t>
            </a:r>
            <a:endParaRPr lang="ja-JP" altLang="en-US" sz="3200" b="1" dirty="0">
              <a:solidFill>
                <a:srgbClr val="C94F75"/>
              </a:solidFill>
              <a:ea typeface="メイリオ" panose="020B0604030504040204" pitchFamily="50" charset="-128"/>
              <a:sym typeface="Arial" panose="020B060402020202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79EF740-B378-4A58-820D-935A2F58DE02}"/>
              </a:ext>
            </a:extLst>
          </p:cNvPr>
          <p:cNvSpPr txBox="1"/>
          <p:nvPr/>
        </p:nvSpPr>
        <p:spPr>
          <a:xfrm>
            <a:off x="13536935" y="11616831"/>
            <a:ext cx="1722331" cy="784830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spAutoFit/>
          </a:bodyPr>
          <a:lstStyle/>
          <a:p>
            <a:pPr algn="ctr"/>
            <a:endParaRPr kumimoji="1" lang="en-US" altLang="ja-JP" sz="900" dirty="0"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600" dirty="0">
                <a:ea typeface="メイリオ" panose="020B0604030504040204" pitchFamily="50" charset="-128"/>
              </a:rPr>
              <a:t>[</a:t>
            </a:r>
            <a:r>
              <a:rPr kumimoji="1" lang="en-US" altLang="ja-JP" sz="800" dirty="0">
                <a:ea typeface="メイリオ" panose="020B0604030504040204" pitchFamily="50" charset="-128"/>
              </a:rPr>
              <a:t> </a:t>
            </a:r>
            <a:r>
              <a:rPr lang="en-US" altLang="ja-JP" sz="3600" dirty="0" smtClean="0">
                <a:ea typeface="メイリオ" panose="020B0604030504040204" pitchFamily="50" charset="-128"/>
              </a:rPr>
              <a:t>Period</a:t>
            </a:r>
            <a:r>
              <a:rPr kumimoji="1" lang="ja-JP" altLang="en-US" sz="800" dirty="0" smtClean="0">
                <a:ea typeface="メイリオ" panose="020B0604030504040204" pitchFamily="50" charset="-128"/>
              </a:rPr>
              <a:t> </a:t>
            </a:r>
            <a:r>
              <a:rPr kumimoji="1" lang="en-US" altLang="ja-JP" sz="3600" dirty="0" smtClean="0">
                <a:ea typeface="メイリオ" panose="020B0604030504040204" pitchFamily="50" charset="-128"/>
              </a:rPr>
              <a:t>]</a:t>
            </a:r>
            <a:endParaRPr kumimoji="1" lang="en-US" altLang="ja-JP" sz="3600" dirty="0">
              <a:ea typeface="メイリオ" panose="020B0604030504040204" pitchFamily="50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81F6B4AC-F2DB-4AE7-AB7C-5659F30C97CE}"/>
              </a:ext>
            </a:extLst>
          </p:cNvPr>
          <p:cNvSpPr/>
          <p:nvPr/>
        </p:nvSpPr>
        <p:spPr>
          <a:xfrm>
            <a:off x="13455650" y="13534463"/>
            <a:ext cx="11649318" cy="5286062"/>
          </a:xfrm>
          <a:prstGeom prst="rect">
            <a:avLst/>
          </a:prstGeom>
          <a:ln w="28575">
            <a:solidFill>
              <a:srgbClr val="C94F75"/>
            </a:solidFill>
          </a:ln>
        </p:spPr>
        <p:txBody>
          <a:bodyPr wrap="square" anchor="t" anchorCtr="0">
            <a:spAutoFit/>
          </a:bodyPr>
          <a:lstStyle/>
          <a:p>
            <a:pPr algn="just">
              <a:lnSpc>
                <a:spcPct val="125000"/>
              </a:lnSpc>
              <a:spcBef>
                <a:spcPct val="0"/>
              </a:spcBef>
            </a:pPr>
            <a:r>
              <a:rPr lang="en-US" altLang="ja-JP" sz="3000" b="1" dirty="0">
                <a:solidFill>
                  <a:srgbClr val="C94F75"/>
                </a:solidFill>
                <a:ea typeface="メイリオ" panose="020B0604030504040204" pitchFamily="50" charset="-128"/>
                <a:sym typeface="Arial" panose="020B0604020202020204" pitchFamily="34" charset="0"/>
              </a:rPr>
              <a:t>In the second </a:t>
            </a:r>
            <a:r>
              <a:rPr lang="en-US" altLang="ja-JP" sz="3000" b="1" dirty="0" smtClean="0">
                <a:solidFill>
                  <a:srgbClr val="C94F75"/>
                </a:solidFill>
                <a:ea typeface="メイリオ" panose="020B0604030504040204" pitchFamily="50" charset="-128"/>
                <a:sym typeface="Arial" panose="020B0604020202020204" pitchFamily="34" charset="0"/>
              </a:rPr>
              <a:t>period, </a:t>
            </a:r>
            <a:r>
              <a:rPr lang="en-US" altLang="ja-JP" sz="3000" b="1" dirty="0">
                <a:solidFill>
                  <a:srgbClr val="C94F75"/>
                </a:solidFill>
                <a:ea typeface="メイリオ" panose="020B0604030504040204" pitchFamily="50" charset="-128"/>
                <a:sym typeface="Arial" panose="020B0604020202020204" pitchFamily="34" charset="0"/>
              </a:rPr>
              <a:t>this unit </a:t>
            </a:r>
            <a:r>
              <a:rPr lang="en-US" altLang="ja-JP" sz="3000" b="1" dirty="0" smtClean="0">
                <a:solidFill>
                  <a:srgbClr val="C94F75"/>
                </a:solidFill>
                <a:ea typeface="メイリオ" panose="020B0604030504040204" pitchFamily="50" charset="-128"/>
                <a:sym typeface="Arial" panose="020B0604020202020204" pitchFamily="34" charset="0"/>
              </a:rPr>
              <a:t>advanced </a:t>
            </a:r>
            <a:r>
              <a:rPr lang="en-US" altLang="ja-JP" sz="3000" b="1" dirty="0">
                <a:solidFill>
                  <a:srgbClr val="C94F75"/>
                </a:solidFill>
                <a:ea typeface="メイリオ" panose="020B0604030504040204" pitchFamily="50" charset="-128"/>
                <a:sym typeface="Arial" panose="020B0604020202020204" pitchFamily="34" charset="0"/>
              </a:rPr>
              <a:t>and </a:t>
            </a:r>
            <a:r>
              <a:rPr lang="en-US" altLang="ja-JP" sz="3000" b="1" dirty="0" smtClean="0">
                <a:solidFill>
                  <a:srgbClr val="C94F75"/>
                </a:solidFill>
                <a:ea typeface="メイリオ" panose="020B0604030504040204" pitchFamily="50" charset="-128"/>
                <a:sym typeface="Arial" panose="020B0604020202020204" pitchFamily="34" charset="0"/>
              </a:rPr>
              <a:t>strengthened </a:t>
            </a:r>
            <a:r>
              <a:rPr lang="en-US" altLang="ja-JP" sz="3000" b="1" dirty="0">
                <a:solidFill>
                  <a:srgbClr val="C94F75"/>
                </a:solidFill>
                <a:ea typeface="メイリオ" panose="020B0604030504040204" pitchFamily="50" charset="-128"/>
                <a:sym typeface="Arial" panose="020B0604020202020204" pitchFamily="34" charset="0"/>
              </a:rPr>
              <a:t>the activities undertaken in the first </a:t>
            </a:r>
            <a:r>
              <a:rPr lang="en-US" altLang="ja-JP" sz="3000" b="1" dirty="0" smtClean="0">
                <a:solidFill>
                  <a:srgbClr val="C94F75"/>
                </a:solidFill>
                <a:ea typeface="メイリオ" panose="020B0604030504040204" pitchFamily="50" charset="-128"/>
                <a:sym typeface="Arial" panose="020B0604020202020204" pitchFamily="34" charset="0"/>
              </a:rPr>
              <a:t>period and spread </a:t>
            </a:r>
            <a:r>
              <a:rPr lang="en-US" altLang="ja-JP" sz="3000" b="1" dirty="0">
                <a:solidFill>
                  <a:srgbClr val="C94F75"/>
                </a:solidFill>
                <a:ea typeface="メイリオ" panose="020B0604030504040204" pitchFamily="50" charset="-128"/>
                <a:sym typeface="Arial" panose="020B0604020202020204" pitchFamily="34" charset="0"/>
              </a:rPr>
              <a:t>awareness </a:t>
            </a:r>
            <a:r>
              <a:rPr lang="en-US" altLang="ja-JP" sz="3000" b="1" dirty="0" smtClean="0">
                <a:solidFill>
                  <a:srgbClr val="C94F75"/>
                </a:solidFill>
                <a:ea typeface="メイリオ" panose="020B0604030504040204" pitchFamily="50" charset="-128"/>
                <a:sym typeface="Arial" panose="020B0604020202020204" pitchFamily="34" charset="0"/>
              </a:rPr>
              <a:t>about </a:t>
            </a:r>
            <a:r>
              <a:rPr lang="en-US" altLang="ja-JP" sz="3000" b="1" dirty="0">
                <a:solidFill>
                  <a:srgbClr val="C94F75"/>
                </a:solidFill>
                <a:ea typeface="メイリオ" panose="020B0604030504040204" pitchFamily="50" charset="-128"/>
                <a:sym typeface="Arial" panose="020B0604020202020204" pitchFamily="34" charset="0"/>
              </a:rPr>
              <a:t>the significance of this field </a:t>
            </a:r>
            <a:r>
              <a:rPr lang="en-US" altLang="ja-JP" sz="3000" b="1" dirty="0" smtClean="0">
                <a:solidFill>
                  <a:srgbClr val="C94F75"/>
                </a:solidFill>
                <a:ea typeface="メイリオ" panose="020B0604030504040204" pitchFamily="50" charset="-128"/>
                <a:sym typeface="Arial" panose="020B0604020202020204" pitchFamily="34" charset="0"/>
              </a:rPr>
              <a:t>among </a:t>
            </a:r>
            <a:r>
              <a:rPr lang="en-US" altLang="ja-JP" sz="3000" b="1" dirty="0">
                <a:solidFill>
                  <a:srgbClr val="C94F75"/>
                </a:solidFill>
                <a:ea typeface="メイリオ" panose="020B0604030504040204" pitchFamily="50" charset="-128"/>
                <a:sym typeface="Arial" panose="020B0604020202020204" pitchFamily="34" charset="0"/>
              </a:rPr>
              <a:t>the general public, especially young generation </a:t>
            </a:r>
            <a:r>
              <a:rPr lang="en-US" altLang="ja-JP" sz="3000" b="1" dirty="0" smtClean="0">
                <a:solidFill>
                  <a:srgbClr val="C94F75"/>
                </a:solidFill>
                <a:ea typeface="メイリオ" panose="020B0604030504040204" pitchFamily="50" charset="-128"/>
                <a:sym typeface="Arial" panose="020B0604020202020204" pitchFamily="34" charset="0"/>
              </a:rPr>
              <a:t>(under </a:t>
            </a:r>
            <a:r>
              <a:rPr lang="en-US" altLang="ja-JP" sz="3000" b="1" dirty="0">
                <a:solidFill>
                  <a:srgbClr val="C94F75"/>
                </a:solidFill>
                <a:ea typeface="メイリオ" panose="020B0604030504040204" pitchFamily="50" charset="-128"/>
                <a:sym typeface="Arial" panose="020B0604020202020204" pitchFamily="34" charset="0"/>
              </a:rPr>
              <a:t>high-school age) and their parents. </a:t>
            </a:r>
            <a:endParaRPr lang="en-US" altLang="ja-JP" sz="3000" b="1" dirty="0" smtClean="0">
              <a:solidFill>
                <a:srgbClr val="C94F75"/>
              </a:solidFill>
              <a:ea typeface="メイリオ" panose="020B0604030504040204" pitchFamily="50" charset="-128"/>
              <a:sym typeface="Arial" panose="020B0604020202020204" pitchFamily="34" charset="0"/>
            </a:endParaRPr>
          </a:p>
          <a:p>
            <a:pPr algn="just">
              <a:lnSpc>
                <a:spcPct val="125000"/>
              </a:lnSpc>
              <a:spcBef>
                <a:spcPct val="0"/>
              </a:spcBef>
            </a:pPr>
            <a:r>
              <a:rPr lang="en-US" altLang="ja-JP" sz="3000" b="1" dirty="0" smtClean="0">
                <a:solidFill>
                  <a:srgbClr val="C94F75"/>
                </a:solidFill>
                <a:ea typeface="メイリオ" panose="020B0604030504040204" pitchFamily="50" charset="-128"/>
                <a:sym typeface="Arial" panose="020B0604020202020204" pitchFamily="34" charset="0"/>
              </a:rPr>
              <a:t>Lecturer </a:t>
            </a:r>
            <a:r>
              <a:rPr lang="en-US" altLang="ja-JP" sz="3000" b="1" dirty="0" err="1">
                <a:solidFill>
                  <a:srgbClr val="C94F75"/>
                </a:solidFill>
                <a:ea typeface="メイリオ" panose="020B0604030504040204" pitchFamily="50" charset="-128"/>
                <a:sym typeface="Arial" panose="020B0604020202020204" pitchFamily="34" charset="0"/>
              </a:rPr>
              <a:t>T</a:t>
            </a:r>
            <a:r>
              <a:rPr lang="en-US" altLang="ja-JP" sz="3000" b="1" dirty="0" err="1" smtClean="0">
                <a:solidFill>
                  <a:srgbClr val="C94F75"/>
                </a:solidFill>
                <a:ea typeface="メイリオ" panose="020B0604030504040204" pitchFamily="50" charset="-128"/>
                <a:sym typeface="Arial" panose="020B0604020202020204" pitchFamily="34" charset="0"/>
              </a:rPr>
              <a:t>akanari</a:t>
            </a:r>
            <a:r>
              <a:rPr lang="en-US" altLang="ja-JP" sz="3000" b="1" dirty="0" smtClean="0">
                <a:solidFill>
                  <a:srgbClr val="C94F75"/>
                </a:solidFill>
                <a:ea typeface="メイリオ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en-US" altLang="ja-JP" sz="3000" b="1" dirty="0" err="1" smtClean="0">
                <a:solidFill>
                  <a:srgbClr val="C94F75"/>
                </a:solidFill>
                <a:ea typeface="メイリオ" panose="020B0604030504040204" pitchFamily="50" charset="-128"/>
                <a:sym typeface="Arial" panose="020B0604020202020204" pitchFamily="34" charset="0"/>
              </a:rPr>
              <a:t>Ouchi</a:t>
            </a:r>
            <a:r>
              <a:rPr lang="en-US" altLang="ja-JP" sz="3000" b="1" dirty="0" smtClean="0">
                <a:solidFill>
                  <a:srgbClr val="C94F75"/>
                </a:solidFill>
                <a:ea typeface="メイリオ" panose="020B0604030504040204" pitchFamily="50" charset="-128"/>
                <a:sym typeface="Arial" panose="020B0604020202020204" pitchFamily="34" charset="0"/>
              </a:rPr>
              <a:t> and Prof. Tomoko Sugano joined </a:t>
            </a:r>
            <a:r>
              <a:rPr lang="en-US" altLang="ja-JP" sz="3000" b="1" dirty="0">
                <a:solidFill>
                  <a:srgbClr val="C94F75"/>
                </a:solidFill>
                <a:ea typeface="メイリオ" panose="020B0604030504040204" pitchFamily="50" charset="-128"/>
                <a:sym typeface="Arial" panose="020B0604020202020204" pitchFamily="34" charset="0"/>
              </a:rPr>
              <a:t>the </a:t>
            </a:r>
            <a:r>
              <a:rPr lang="en-US" altLang="ja-JP" sz="3000" b="1" dirty="0" smtClean="0">
                <a:solidFill>
                  <a:srgbClr val="C94F75"/>
                </a:solidFill>
                <a:ea typeface="メイリオ" panose="020B0604030504040204" pitchFamily="50" charset="-128"/>
                <a:sym typeface="Arial" panose="020B0604020202020204" pitchFamily="34" charset="0"/>
              </a:rPr>
              <a:t>unit in August 2021 and January 2022, respectively.</a:t>
            </a:r>
          </a:p>
          <a:p>
            <a:pPr algn="just">
              <a:lnSpc>
                <a:spcPct val="125000"/>
              </a:lnSpc>
              <a:spcBef>
                <a:spcPct val="0"/>
              </a:spcBef>
            </a:pPr>
            <a:r>
              <a:rPr lang="en-US" altLang="ja-JP" sz="3000" b="1" dirty="0" smtClean="0">
                <a:solidFill>
                  <a:srgbClr val="C94F75"/>
                </a:solidFill>
                <a:ea typeface="メイリオ" panose="020B0604030504040204" pitchFamily="50" charset="-128"/>
                <a:sym typeface="Arial" panose="020B0604020202020204" pitchFamily="34" charset="0"/>
              </a:rPr>
              <a:t>In the third period starting from January 2022, in </a:t>
            </a:r>
            <a:r>
              <a:rPr lang="en-US" altLang="ja-JP" sz="3000" b="1" dirty="0">
                <a:solidFill>
                  <a:srgbClr val="C94F75"/>
                </a:solidFill>
                <a:ea typeface="メイリオ" panose="020B0604030504040204" pitchFamily="50" charset="-128"/>
                <a:sym typeface="Arial" panose="020B0604020202020204" pitchFamily="34" charset="0"/>
              </a:rPr>
              <a:t>addition to the </a:t>
            </a:r>
            <a:r>
              <a:rPr lang="en-US" altLang="ja-JP" sz="3000" b="1" dirty="0" smtClean="0">
                <a:solidFill>
                  <a:srgbClr val="C94F75"/>
                </a:solidFill>
                <a:ea typeface="メイリオ" panose="020B0604030504040204" pitchFamily="50" charset="-128"/>
                <a:sym typeface="Arial" panose="020B0604020202020204" pitchFamily="34" charset="0"/>
              </a:rPr>
              <a:t>past </a:t>
            </a:r>
            <a:r>
              <a:rPr lang="en-US" altLang="ja-JP" sz="3000" b="1" dirty="0">
                <a:solidFill>
                  <a:srgbClr val="C94F75"/>
                </a:solidFill>
                <a:ea typeface="メイリオ" panose="020B0604030504040204" pitchFamily="50" charset="-128"/>
                <a:sym typeface="Arial" panose="020B0604020202020204" pitchFamily="34" charset="0"/>
              </a:rPr>
              <a:t>activities, we </a:t>
            </a:r>
            <a:r>
              <a:rPr lang="en-US" altLang="ja-JP" sz="3000" b="1" dirty="0" smtClean="0">
                <a:solidFill>
                  <a:srgbClr val="C94F75"/>
                </a:solidFill>
                <a:ea typeface="メイリオ" panose="020B0604030504040204" pitchFamily="50" charset="-128"/>
                <a:sym typeface="Arial" panose="020B0604020202020204" pitchFamily="34" charset="0"/>
              </a:rPr>
              <a:t>are developing newer activities focusing </a:t>
            </a:r>
            <a:r>
              <a:rPr lang="en-US" altLang="ja-JP" sz="3000" b="1" dirty="0">
                <a:solidFill>
                  <a:srgbClr val="C94F75"/>
                </a:solidFill>
                <a:ea typeface="メイリオ" panose="020B0604030504040204" pitchFamily="50" charset="-128"/>
                <a:sym typeface="Arial" panose="020B0604020202020204" pitchFamily="34" charset="0"/>
              </a:rPr>
              <a:t>on SDGs and STEAM education</a:t>
            </a:r>
            <a:r>
              <a:rPr lang="en-US" altLang="ja-JP" sz="3000" b="1" dirty="0" smtClean="0">
                <a:solidFill>
                  <a:srgbClr val="C94F75"/>
                </a:solidFill>
                <a:ea typeface="メイリオ" panose="020B0604030504040204" pitchFamily="50" charset="-128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30" name="Rectangle 11">
            <a:extLst>
              <a:ext uri="{FF2B5EF4-FFF2-40B4-BE49-F238E27FC236}">
                <a16:creationId xmlns:a16="http://schemas.microsoft.com/office/drawing/2014/main" id="{D7B3192B-B288-440F-91BD-C82D4143E34F}"/>
              </a:ext>
            </a:extLst>
          </p:cNvPr>
          <p:cNvSpPr>
            <a:spLocks/>
          </p:cNvSpPr>
          <p:nvPr/>
        </p:nvSpPr>
        <p:spPr bwMode="auto">
          <a:xfrm>
            <a:off x="1557338" y="9729788"/>
            <a:ext cx="22796500" cy="1630800"/>
          </a:xfrm>
          <a:prstGeom prst="rect">
            <a:avLst/>
          </a:prstGeom>
          <a:solidFill>
            <a:srgbClr val="C94F75"/>
          </a:solidFill>
          <a:ln>
            <a:noFill/>
          </a:ln>
        </p:spPr>
        <p:txBody>
          <a:bodyPr lIns="177731" tIns="177731" rIns="361471" bIns="177731" anchor="ctr"/>
          <a:lstStyle>
            <a:lvl1pPr marL="6350" defTabSz="917575">
              <a:spcBef>
                <a:spcPts val="3025"/>
              </a:spcBef>
              <a:buSzPct val="100000"/>
              <a:buFont typeface="Lucida Grande" charset="0"/>
              <a:buChar char="•"/>
              <a:defRPr sz="125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1pPr>
            <a:lvl2pPr marL="742950" indent="-285750" defTabSz="917575">
              <a:spcBef>
                <a:spcPts val="2600"/>
              </a:spcBef>
              <a:buSzPct val="100000"/>
              <a:buFont typeface="Lucida Grande" charset="0"/>
              <a:buChar char="–"/>
              <a:defRPr sz="10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2pPr>
            <a:lvl3pPr marL="1143000" indent="-228600" defTabSz="917575">
              <a:spcBef>
                <a:spcPts val="2313"/>
              </a:spcBef>
              <a:buSzPct val="100000"/>
              <a:buFont typeface="Lucida Grande" charset="0"/>
              <a:buChar char="•"/>
              <a:defRPr sz="94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3pPr>
            <a:lvl4pPr marL="1600200" indent="-228600" defTabSz="917575">
              <a:spcBef>
                <a:spcPts val="1888"/>
              </a:spcBef>
              <a:buSzPct val="100000"/>
              <a:buFont typeface="Lucida Grande" charset="0"/>
              <a:buChar char="–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4pPr>
            <a:lvl5pPr marL="2057400" indent="-228600" defTabSz="917575">
              <a:spcBef>
                <a:spcPts val="1888"/>
              </a:spcBef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5pPr>
            <a:lvl6pPr marL="2514600" indent="-228600" defTabSz="917575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6pPr>
            <a:lvl7pPr marL="2971800" indent="-228600" defTabSz="917575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7pPr>
            <a:lvl8pPr marL="3429000" indent="-228600" defTabSz="917575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8pPr>
            <a:lvl9pPr marL="3886200" indent="-228600" defTabSz="917575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9pPr>
          </a:lstStyle>
          <a:p>
            <a:pPr algn="ctr" eaLnBrk="1" hangingPunct="1">
              <a:buFont typeface="Lucida Grande" charset="0"/>
              <a:buNone/>
            </a:pPr>
            <a:endParaRPr lang="en-US" altLang="ja-JP" sz="7200" dirty="0">
              <a:solidFill>
                <a:schemeClr val="bg1"/>
              </a:solidFill>
              <a:latin typeface="+mn-lt"/>
              <a:ea typeface="メイリオ" panose="020B0604030504040204" pitchFamily="50" charset="-128"/>
            </a:endParaRPr>
          </a:p>
        </p:txBody>
      </p: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384C94A2-599D-4990-BD2B-32BA4B29B4BD}"/>
              </a:ext>
            </a:extLst>
          </p:cNvPr>
          <p:cNvCxnSpPr/>
          <p:nvPr/>
        </p:nvCxnSpPr>
        <p:spPr>
          <a:xfrm flipH="1">
            <a:off x="1079094" y="9627102"/>
            <a:ext cx="1080000" cy="1080000"/>
          </a:xfrm>
          <a:prstGeom prst="line">
            <a:avLst/>
          </a:prstGeom>
          <a:ln w="165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F0EC9775-5FE3-4F66-8D92-B068BF83B5F4}"/>
              </a:ext>
            </a:extLst>
          </p:cNvPr>
          <p:cNvCxnSpPr/>
          <p:nvPr/>
        </p:nvCxnSpPr>
        <p:spPr>
          <a:xfrm flipH="1">
            <a:off x="1421994" y="9665202"/>
            <a:ext cx="1080000" cy="1080000"/>
          </a:xfrm>
          <a:prstGeom prst="line">
            <a:avLst/>
          </a:prstGeom>
          <a:ln w="165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5C9585F5-6D0B-4F9A-9619-143851BA6249}"/>
              </a:ext>
            </a:extLst>
          </p:cNvPr>
          <p:cNvCxnSpPr/>
          <p:nvPr/>
        </p:nvCxnSpPr>
        <p:spPr>
          <a:xfrm flipH="1">
            <a:off x="23309013" y="10292867"/>
            <a:ext cx="1080000" cy="1080000"/>
          </a:xfrm>
          <a:prstGeom prst="line">
            <a:avLst/>
          </a:prstGeom>
          <a:ln w="165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0195E543-07D9-405C-A887-FB0B0C85A994}"/>
              </a:ext>
            </a:extLst>
          </p:cNvPr>
          <p:cNvCxnSpPr/>
          <p:nvPr/>
        </p:nvCxnSpPr>
        <p:spPr>
          <a:xfrm flipH="1">
            <a:off x="23651913" y="10330967"/>
            <a:ext cx="1080000" cy="1080000"/>
          </a:xfrm>
          <a:prstGeom prst="line">
            <a:avLst/>
          </a:prstGeom>
          <a:ln w="165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正方形/長方形 3">
            <a:extLst>
              <a:ext uri="{FF2B5EF4-FFF2-40B4-BE49-F238E27FC236}">
                <a16:creationId xmlns:a16="http://schemas.microsoft.com/office/drawing/2014/main" id="{13127C23-CE32-4AF6-A9D8-65C6BF948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7343" y="18065841"/>
            <a:ext cx="7957752" cy="713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3025"/>
              </a:spcBef>
              <a:buSzPct val="100000"/>
              <a:buFont typeface="Lucida Grande" charset="0"/>
              <a:buChar char="•"/>
              <a:defRPr sz="125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1pPr>
            <a:lvl2pPr marL="742950" indent="-285750">
              <a:spcBef>
                <a:spcPts val="2600"/>
              </a:spcBef>
              <a:buSzPct val="100000"/>
              <a:buFont typeface="Lucida Grande" charset="0"/>
              <a:buChar char="–"/>
              <a:defRPr sz="10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2pPr>
            <a:lvl3pPr marL="1143000" indent="-228600">
              <a:spcBef>
                <a:spcPts val="2313"/>
              </a:spcBef>
              <a:buSzPct val="100000"/>
              <a:buFont typeface="Lucida Grande" charset="0"/>
              <a:buChar char="•"/>
              <a:defRPr sz="94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3pPr>
            <a:lvl4pPr marL="1600200" indent="-228600">
              <a:spcBef>
                <a:spcPts val="1888"/>
              </a:spcBef>
              <a:buSzPct val="100000"/>
              <a:buFont typeface="Lucida Grande" charset="0"/>
              <a:buChar char="–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4pPr>
            <a:lvl5pPr marL="2057400" indent="-228600">
              <a:spcBef>
                <a:spcPts val="1888"/>
              </a:spcBef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5pPr>
            <a:lvl6pPr marL="25146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6pPr>
            <a:lvl7pPr marL="29718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7pPr>
            <a:lvl8pPr marL="34290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8pPr>
            <a:lvl9pPr marL="38862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9pPr>
          </a:lstStyle>
          <a:p>
            <a:pPr algn="just" eaLnBrk="1" hangingPunct="1">
              <a:lnSpc>
                <a:spcPts val="47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ja-JP" sz="4400" b="1" u="sng" dirty="0" smtClean="0">
                <a:solidFill>
                  <a:srgbClr val="C94F75"/>
                </a:solidFill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Research Group</a:t>
            </a:r>
            <a:r>
              <a:rPr lang="ja-JP" altLang="en-US" sz="4400" b="1" dirty="0">
                <a:solidFill>
                  <a:srgbClr val="C94F75"/>
                </a:solidFill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　</a:t>
            </a:r>
            <a:endParaRPr lang="en-US" altLang="ja-JP" sz="4400" b="1" dirty="0">
              <a:solidFill>
                <a:srgbClr val="C94F75"/>
              </a:solidFill>
              <a:latin typeface="+mn-lt"/>
              <a:ea typeface="メイリオ" panose="020B0604030504040204" pitchFamily="50" charset="-128"/>
              <a:sym typeface="Arial" panose="020B0604020202020204" pitchFamily="34" charset="0"/>
            </a:endParaRPr>
          </a:p>
        </p:txBody>
      </p:sp>
      <p:pic>
        <p:nvPicPr>
          <p:cNvPr id="39" name="図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752" y="20038619"/>
            <a:ext cx="5760000" cy="4040363"/>
          </a:xfrm>
          <a:prstGeom prst="rect">
            <a:avLst/>
          </a:prstGeom>
          <a:ln>
            <a:noFill/>
          </a:ln>
        </p:spPr>
      </p:pic>
      <p:pic>
        <p:nvPicPr>
          <p:cNvPr id="40" name="図 39" descr="スーツを着た男性&#10;&#10;自動的に生成された説明">
            <a:extLst>
              <a:ext uri="{FF2B5EF4-FFF2-40B4-BE49-F238E27FC236}">
                <a16:creationId xmlns:a16="http://schemas.microsoft.com/office/drawing/2014/main" id="{75843CF2-7183-4B22-9770-E7E4C487B0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063" t="9426" r="30851" b="50000"/>
          <a:stretch/>
        </p:blipFill>
        <p:spPr>
          <a:xfrm>
            <a:off x="1106946" y="18862627"/>
            <a:ext cx="2160000" cy="2390400"/>
          </a:xfrm>
          <a:prstGeom prst="rect">
            <a:avLst/>
          </a:prstGeom>
        </p:spPr>
      </p:pic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54AC3E9E-1AF9-418B-A0E2-C306BD1E4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752" y="18867607"/>
            <a:ext cx="7920000" cy="7920000"/>
          </a:xfrm>
          <a:prstGeom prst="rect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ja-JP" altLang="en-US">
              <a:latin typeface="+mn-lt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680">
            <a:extLst>
              <a:ext uri="{FF2B5EF4-FFF2-40B4-BE49-F238E27FC236}">
                <a16:creationId xmlns:a16="http://schemas.microsoft.com/office/drawing/2014/main" id="{673ED9F9-81C6-42C0-9F56-0D27EA587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6946" y="18951936"/>
            <a:ext cx="568593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3025"/>
              </a:spcBef>
              <a:buSzPct val="100000"/>
              <a:buFont typeface="Lucida Grande" charset="0"/>
              <a:buChar char="•"/>
              <a:defRPr sz="125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1pPr>
            <a:lvl2pPr marL="742950" indent="-285750">
              <a:spcBef>
                <a:spcPts val="2600"/>
              </a:spcBef>
              <a:buSzPct val="100000"/>
              <a:buFont typeface="Lucida Grande" charset="0"/>
              <a:buChar char="–"/>
              <a:defRPr sz="10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2pPr>
            <a:lvl3pPr marL="1143000" indent="-228600">
              <a:spcBef>
                <a:spcPts val="2313"/>
              </a:spcBef>
              <a:buSzPct val="100000"/>
              <a:buFont typeface="Lucida Grande" charset="0"/>
              <a:buChar char="•"/>
              <a:defRPr sz="94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3pPr>
            <a:lvl4pPr marL="1600200" indent="-228600">
              <a:spcBef>
                <a:spcPts val="1888"/>
              </a:spcBef>
              <a:buSzPct val="100000"/>
              <a:buFont typeface="Lucida Grande" charset="0"/>
              <a:buChar char="–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4pPr>
            <a:lvl5pPr marL="2057400" indent="-228600">
              <a:spcBef>
                <a:spcPts val="1888"/>
              </a:spcBef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5pPr>
            <a:lvl6pPr marL="25146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6pPr>
            <a:lvl7pPr marL="29718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7pPr>
            <a:lvl8pPr marL="34290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8pPr>
            <a:lvl9pPr marL="38862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9pPr>
          </a:lstStyle>
          <a:p>
            <a:pPr>
              <a:spcBef>
                <a:spcPct val="0"/>
              </a:spcBef>
              <a:buSzTx/>
              <a:buNone/>
            </a:pPr>
            <a:r>
              <a:rPr lang="en-US" altLang="ja-JP" sz="3000" b="1" dirty="0">
                <a:solidFill>
                  <a:srgbClr val="C94F75"/>
                </a:solidFill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Development of Efficient Recycling </a:t>
            </a:r>
            <a:r>
              <a:rPr lang="en-US" altLang="ja-JP" sz="3000" b="1" dirty="0" smtClean="0">
                <a:solidFill>
                  <a:srgbClr val="C94F75"/>
                </a:solidFill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Technologies </a:t>
            </a:r>
            <a:r>
              <a:rPr lang="en-US" altLang="ja-JP" sz="3000" b="1" dirty="0">
                <a:solidFill>
                  <a:srgbClr val="C94F75"/>
                </a:solidFill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for Rare Metals</a:t>
            </a:r>
          </a:p>
        </p:txBody>
      </p:sp>
      <p:sp>
        <p:nvSpPr>
          <p:cNvPr id="47" name="Rectangle 19">
            <a:extLst>
              <a:ext uri="{FF2B5EF4-FFF2-40B4-BE49-F238E27FC236}">
                <a16:creationId xmlns:a16="http://schemas.microsoft.com/office/drawing/2014/main" id="{43A49013-78EC-4A1B-9196-F48D80F20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37491" y="21430445"/>
            <a:ext cx="201933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 anchorCtr="0">
            <a:spAutoFit/>
          </a:bodyPr>
          <a:lstStyle>
            <a:lvl1pPr>
              <a:spcBef>
                <a:spcPts val="3025"/>
              </a:spcBef>
              <a:buSzPct val="100000"/>
              <a:buFont typeface="Lucida Grande" charset="0"/>
              <a:buChar char="•"/>
              <a:defRPr sz="125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1pPr>
            <a:lvl2pPr marL="742950" indent="-285750">
              <a:spcBef>
                <a:spcPts val="2600"/>
              </a:spcBef>
              <a:buSzPct val="100000"/>
              <a:buFont typeface="Lucida Grande" charset="0"/>
              <a:buChar char="–"/>
              <a:defRPr sz="10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2pPr>
            <a:lvl3pPr marL="1143000" indent="-228600">
              <a:spcBef>
                <a:spcPts val="2313"/>
              </a:spcBef>
              <a:buSzPct val="100000"/>
              <a:buFont typeface="Lucida Grande" charset="0"/>
              <a:buChar char="•"/>
              <a:defRPr sz="94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3pPr>
            <a:lvl4pPr marL="1600200" indent="-228600">
              <a:spcBef>
                <a:spcPts val="1888"/>
              </a:spcBef>
              <a:buSzPct val="100000"/>
              <a:buFont typeface="Lucida Grande" charset="0"/>
              <a:buChar char="–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4pPr>
            <a:lvl5pPr marL="2057400" indent="-228600">
              <a:spcBef>
                <a:spcPts val="1888"/>
              </a:spcBef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5pPr>
            <a:lvl6pPr marL="25146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6pPr>
            <a:lvl7pPr marL="29718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7pPr>
            <a:lvl8pPr marL="34290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8pPr>
            <a:lvl9pPr marL="38862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ja-JP" sz="2800" b="1" u="sng" dirty="0" smtClean="0">
                <a:solidFill>
                  <a:srgbClr val="C94F75"/>
                </a:solidFill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Project Prof.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ja-JP" sz="2800" b="1" u="sng" dirty="0" err="1" smtClean="0">
                <a:solidFill>
                  <a:srgbClr val="C94F75"/>
                </a:solidFill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Harumasa</a:t>
            </a:r>
            <a:r>
              <a:rPr lang="ja-JP" altLang="en-US" sz="2800" b="1" u="sng" dirty="0">
                <a:solidFill>
                  <a:srgbClr val="C94F75"/>
                </a:solidFill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 </a:t>
            </a:r>
            <a:endParaRPr lang="en-US" altLang="ja-JP" sz="2800" b="1" u="sng" dirty="0" smtClean="0">
              <a:solidFill>
                <a:srgbClr val="C94F75"/>
              </a:solidFill>
              <a:latin typeface="+mn-lt"/>
              <a:ea typeface="メイリオ" panose="020B0604030504040204" pitchFamily="50" charset="-128"/>
              <a:sym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ja-JP" sz="2800" b="1" u="sng" dirty="0" err="1" smtClean="0">
                <a:solidFill>
                  <a:srgbClr val="C94F75"/>
                </a:solidFill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Kurokawa</a:t>
            </a:r>
            <a:endParaRPr lang="en-US" altLang="ja-JP" sz="2800" b="1" dirty="0">
              <a:solidFill>
                <a:srgbClr val="C94F75"/>
              </a:solidFill>
              <a:latin typeface="+mn-lt"/>
              <a:ea typeface="メイリオ" panose="020B0604030504040204" pitchFamily="50" charset="-128"/>
              <a:sym typeface="Arial" panose="020B0604020202020204" pitchFamily="34" charset="0"/>
            </a:endParaRPr>
          </a:p>
        </p:txBody>
      </p:sp>
      <p:sp>
        <p:nvSpPr>
          <p:cNvPr id="49" name="テキスト ボックス 680">
            <a:extLst>
              <a:ext uri="{FF2B5EF4-FFF2-40B4-BE49-F238E27FC236}">
                <a16:creationId xmlns:a16="http://schemas.microsoft.com/office/drawing/2014/main" id="{673ED9F9-81C6-42C0-9F56-0D27EA587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85097" y="18951936"/>
            <a:ext cx="5544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3025"/>
              </a:spcBef>
              <a:buSzPct val="100000"/>
              <a:buFont typeface="Lucida Grande" charset="0"/>
              <a:buChar char="•"/>
              <a:defRPr sz="125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1pPr>
            <a:lvl2pPr marL="742950" indent="-285750">
              <a:spcBef>
                <a:spcPts val="2600"/>
              </a:spcBef>
              <a:buSzPct val="100000"/>
              <a:buFont typeface="Lucida Grande" charset="0"/>
              <a:buChar char="–"/>
              <a:defRPr sz="10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2pPr>
            <a:lvl3pPr marL="1143000" indent="-228600">
              <a:spcBef>
                <a:spcPts val="2313"/>
              </a:spcBef>
              <a:buSzPct val="100000"/>
              <a:buFont typeface="Lucida Grande" charset="0"/>
              <a:buChar char="•"/>
              <a:defRPr sz="94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3pPr>
            <a:lvl4pPr marL="1600200" indent="-228600">
              <a:spcBef>
                <a:spcPts val="1888"/>
              </a:spcBef>
              <a:buSzPct val="100000"/>
              <a:buFont typeface="Lucida Grande" charset="0"/>
              <a:buChar char="–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4pPr>
            <a:lvl5pPr marL="2057400" indent="-228600">
              <a:spcBef>
                <a:spcPts val="1888"/>
              </a:spcBef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5pPr>
            <a:lvl6pPr marL="25146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6pPr>
            <a:lvl7pPr marL="29718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7pPr>
            <a:lvl8pPr marL="34290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8pPr>
            <a:lvl9pPr marL="38862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9pPr>
          </a:lstStyle>
          <a:p>
            <a:pPr>
              <a:spcBef>
                <a:spcPct val="0"/>
              </a:spcBef>
              <a:buSzTx/>
              <a:buNone/>
            </a:pPr>
            <a:r>
              <a:rPr lang="en-US" altLang="ja-JP" sz="3000" b="1" dirty="0">
                <a:solidFill>
                  <a:srgbClr val="C94F75"/>
                </a:solidFill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Developing Non-ferrous Metal Production Processes</a:t>
            </a:r>
          </a:p>
        </p:txBody>
      </p:sp>
      <p:pic>
        <p:nvPicPr>
          <p:cNvPr id="50" name="図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1557" y="20360926"/>
            <a:ext cx="5040000" cy="3719192"/>
          </a:xfrm>
          <a:prstGeom prst="rect">
            <a:avLst/>
          </a:prstGeom>
        </p:spPr>
      </p:pic>
      <p:pic>
        <p:nvPicPr>
          <p:cNvPr id="53" name="図 52" descr="スーツを着た男性&#10;&#10;自動的に生成された説明">
            <a:extLst>
              <a:ext uri="{FF2B5EF4-FFF2-40B4-BE49-F238E27FC236}">
                <a16:creationId xmlns:a16="http://schemas.microsoft.com/office/drawing/2014/main" id="{FF2C1A2B-1F6A-4226-8BBD-3A135E0AB6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473" t="5417" r="16874" b="39795"/>
          <a:stretch/>
        </p:blipFill>
        <p:spPr>
          <a:xfrm>
            <a:off x="17190549" y="18873251"/>
            <a:ext cx="2160000" cy="2390400"/>
          </a:xfrm>
          <a:prstGeom prst="rect">
            <a:avLst/>
          </a:prstGeom>
        </p:spPr>
      </p:pic>
      <p:pic>
        <p:nvPicPr>
          <p:cNvPr id="54" name="図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557" y="19967599"/>
            <a:ext cx="5040000" cy="3844480"/>
          </a:xfrm>
          <a:prstGeom prst="rect">
            <a:avLst/>
          </a:prstGeom>
        </p:spPr>
      </p:pic>
      <p:sp>
        <p:nvSpPr>
          <p:cNvPr id="57" name="テキスト ボックス 60">
            <a:extLst>
              <a:ext uri="{FF2B5EF4-FFF2-40B4-BE49-F238E27FC236}">
                <a16:creationId xmlns:a16="http://schemas.microsoft.com/office/drawing/2014/main" id="{B5F7DFD0-0CC7-448B-B8E9-B8544E892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8487" y="31442990"/>
            <a:ext cx="7704000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/>
            <a:r>
              <a:rPr lang="en-US" altLang="ja-JP" sz="2600" dirty="0" err="1">
                <a:latin typeface="+mn-lt"/>
                <a:ea typeface="メイリオ" panose="020B0604030504040204" pitchFamily="50" charset="-128"/>
              </a:rPr>
              <a:t>Ouchi</a:t>
            </a:r>
            <a:r>
              <a:rPr lang="en-US" altLang="ja-JP" sz="2600" dirty="0">
                <a:latin typeface="+mn-lt"/>
                <a:ea typeface="メイリオ" panose="020B0604030504040204" pitchFamily="50" charset="-128"/>
              </a:rPr>
              <a:t> Laboratory is engaged in research and development of </a:t>
            </a:r>
            <a:r>
              <a:rPr lang="en-US" altLang="ja-JP" sz="2600" dirty="0" smtClean="0">
                <a:latin typeface="+mn-lt"/>
                <a:ea typeface="メイリオ" panose="020B0604030504040204" pitchFamily="50" charset="-128"/>
              </a:rPr>
              <a:t>new smelting </a:t>
            </a:r>
            <a:r>
              <a:rPr lang="en-US" altLang="ja-JP" sz="2600" dirty="0">
                <a:latin typeface="+mn-lt"/>
                <a:ea typeface="メイリオ" panose="020B0604030504040204" pitchFamily="50" charset="-128"/>
              </a:rPr>
              <a:t>and recycling processes for nonferrous metals and aims </a:t>
            </a:r>
            <a:r>
              <a:rPr lang="en-US" altLang="ja-JP" sz="2600" dirty="0" smtClean="0">
                <a:latin typeface="+mn-lt"/>
                <a:ea typeface="メイリオ" panose="020B0604030504040204" pitchFamily="50" charset="-128"/>
              </a:rPr>
              <a:t>to achieve "highly </a:t>
            </a:r>
            <a:r>
              <a:rPr lang="en-US" altLang="ja-JP" sz="2600" dirty="0">
                <a:latin typeface="+mn-lt"/>
                <a:ea typeface="メイリオ" panose="020B0604030504040204" pitchFamily="50" charset="-128"/>
              </a:rPr>
              <a:t>efficient use of energy and resource recycling." </a:t>
            </a:r>
            <a:r>
              <a:rPr lang="en-US" altLang="ja-JP" sz="2600" dirty="0" smtClean="0">
                <a:latin typeface="+mn-lt"/>
                <a:ea typeface="メイリオ" panose="020B0604030504040204" pitchFamily="50" charset="-128"/>
              </a:rPr>
              <a:t>We contribute </a:t>
            </a:r>
            <a:r>
              <a:rPr lang="en-US" altLang="ja-JP" sz="2600" dirty="0">
                <a:latin typeface="+mn-lt"/>
                <a:ea typeface="メイリオ" panose="020B0604030504040204" pitchFamily="50" charset="-128"/>
              </a:rPr>
              <a:t>to the development of </a:t>
            </a:r>
            <a:r>
              <a:rPr lang="en-US" altLang="ja-JP" sz="2600" dirty="0" smtClean="0">
                <a:latin typeface="+mn-lt"/>
                <a:ea typeface="メイリオ" panose="020B0604030504040204" pitchFamily="50" charset="-128"/>
              </a:rPr>
              <a:t>advanced technologies </a:t>
            </a:r>
            <a:r>
              <a:rPr lang="en-US" altLang="ja-JP" sz="2600" dirty="0">
                <a:latin typeface="+mn-lt"/>
                <a:ea typeface="メイリオ" panose="020B0604030504040204" pitchFamily="50" charset="-128"/>
              </a:rPr>
              <a:t>by </a:t>
            </a:r>
            <a:r>
              <a:rPr lang="en-US" altLang="ja-JP" sz="2600" dirty="0" smtClean="0">
                <a:latin typeface="+mn-lt"/>
                <a:ea typeface="メイリオ" panose="020B0604030504040204" pitchFamily="50" charset="-128"/>
              </a:rPr>
              <a:t>efficiently converting </a:t>
            </a:r>
            <a:r>
              <a:rPr lang="en-US" altLang="ja-JP" sz="2600" dirty="0">
                <a:latin typeface="+mn-lt"/>
                <a:ea typeface="メイリオ" panose="020B0604030504040204" pitchFamily="50" charset="-128"/>
              </a:rPr>
              <a:t>energy into metal, and to the realization of a </a:t>
            </a:r>
            <a:r>
              <a:rPr lang="en-US" altLang="ja-JP" sz="2600" dirty="0" smtClean="0">
                <a:latin typeface="+mn-lt"/>
                <a:ea typeface="メイリオ" panose="020B0604030504040204" pitchFamily="50" charset="-128"/>
              </a:rPr>
              <a:t>sustainable society by developing </a:t>
            </a:r>
            <a:r>
              <a:rPr lang="en-US" altLang="ja-JP" sz="2600" dirty="0">
                <a:latin typeface="+mn-lt"/>
                <a:ea typeface="メイリオ" panose="020B0604030504040204" pitchFamily="50" charset="-128"/>
              </a:rPr>
              <a:t>innovative resource recycling processes.</a:t>
            </a:r>
            <a:endParaRPr lang="ja-JP" altLang="en-US" sz="2600" dirty="0">
              <a:latin typeface="+mn-lt"/>
              <a:ea typeface="メイリオ" panose="020B0604030504040204" pitchFamily="50" charset="-128"/>
            </a:endParaRPr>
          </a:p>
        </p:txBody>
      </p:sp>
      <p:sp>
        <p:nvSpPr>
          <p:cNvPr id="59" name="テキスト ボックス 680">
            <a:extLst>
              <a:ext uri="{FF2B5EF4-FFF2-40B4-BE49-F238E27FC236}">
                <a16:creationId xmlns:a16="http://schemas.microsoft.com/office/drawing/2014/main" id="{673ED9F9-81C6-42C0-9F56-0D27EA587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0026" y="26995841"/>
            <a:ext cx="5544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3025"/>
              </a:spcBef>
              <a:buSzPct val="100000"/>
              <a:buFont typeface="Lucida Grande" charset="0"/>
              <a:buChar char="•"/>
              <a:defRPr sz="125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1pPr>
            <a:lvl2pPr marL="742950" indent="-285750">
              <a:spcBef>
                <a:spcPts val="2600"/>
              </a:spcBef>
              <a:buSzPct val="100000"/>
              <a:buFont typeface="Lucida Grande" charset="0"/>
              <a:buChar char="–"/>
              <a:defRPr sz="10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2pPr>
            <a:lvl3pPr marL="1143000" indent="-228600">
              <a:spcBef>
                <a:spcPts val="2313"/>
              </a:spcBef>
              <a:buSzPct val="100000"/>
              <a:buFont typeface="Lucida Grande" charset="0"/>
              <a:buChar char="•"/>
              <a:defRPr sz="94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3pPr>
            <a:lvl4pPr marL="1600200" indent="-228600">
              <a:spcBef>
                <a:spcPts val="1888"/>
              </a:spcBef>
              <a:buSzPct val="100000"/>
              <a:buFont typeface="Lucida Grande" charset="0"/>
              <a:buChar char="–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4pPr>
            <a:lvl5pPr marL="2057400" indent="-228600">
              <a:spcBef>
                <a:spcPts val="1888"/>
              </a:spcBef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5pPr>
            <a:lvl6pPr marL="25146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6pPr>
            <a:lvl7pPr marL="29718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7pPr>
            <a:lvl8pPr marL="34290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8pPr>
            <a:lvl9pPr marL="38862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9pPr>
          </a:lstStyle>
          <a:p>
            <a:pPr>
              <a:spcBef>
                <a:spcPct val="0"/>
              </a:spcBef>
              <a:buSzTx/>
              <a:buNone/>
            </a:pPr>
            <a:r>
              <a:rPr lang="en-US" altLang="ja-JP" sz="3000" b="1" dirty="0">
                <a:solidFill>
                  <a:srgbClr val="C94F75"/>
                </a:solidFill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Highly efficient metal production and recycling processes</a:t>
            </a:r>
          </a:p>
        </p:txBody>
      </p:sp>
      <p:pic>
        <p:nvPicPr>
          <p:cNvPr id="60" name="図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7" t="9046" r="16936" b="33679"/>
          <a:stretch>
            <a:fillRect/>
          </a:stretch>
        </p:blipFill>
        <p:spPr>
          <a:xfrm>
            <a:off x="5121049" y="26894214"/>
            <a:ext cx="2160000" cy="2390400"/>
          </a:xfrm>
          <a:custGeom>
            <a:avLst/>
            <a:gdLst>
              <a:gd name="connsiteX0" fmla="*/ 0 w 2160000"/>
              <a:gd name="connsiteY0" fmla="*/ 0 h 2390400"/>
              <a:gd name="connsiteX1" fmla="*/ 2160000 w 2160000"/>
              <a:gd name="connsiteY1" fmla="*/ 0 h 2390400"/>
              <a:gd name="connsiteX2" fmla="*/ 2160000 w 2160000"/>
              <a:gd name="connsiteY2" fmla="*/ 2390400 h 2390400"/>
              <a:gd name="connsiteX3" fmla="*/ 0 w 2160000"/>
              <a:gd name="connsiteY3" fmla="*/ 2390400 h 239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390400">
                <a:moveTo>
                  <a:pt x="0" y="0"/>
                </a:moveTo>
                <a:lnTo>
                  <a:pt x="2160000" y="0"/>
                </a:lnTo>
                <a:lnTo>
                  <a:pt x="2160000" y="2390400"/>
                </a:lnTo>
                <a:lnTo>
                  <a:pt x="0" y="2390400"/>
                </a:lnTo>
                <a:close/>
              </a:path>
            </a:pathLst>
          </a:custGeom>
        </p:spPr>
      </p:pic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54AC3E9E-1AF9-418B-A0E2-C306BD1E4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012" y="26889234"/>
            <a:ext cx="7920000" cy="7920000"/>
          </a:xfrm>
          <a:prstGeom prst="rect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ja-JP" altLang="en-US">
              <a:latin typeface="+mn-lt"/>
              <a:ea typeface="メイリオ" panose="020B0604030504040204" pitchFamily="50" charset="-128"/>
            </a:endParaRPr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54AC3E9E-1AF9-418B-A0E2-C306BD1E4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84968" y="18867607"/>
            <a:ext cx="7920000" cy="7920000"/>
          </a:xfrm>
          <a:prstGeom prst="rect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ja-JP" altLang="en-US">
              <a:latin typeface="+mn-lt"/>
              <a:ea typeface="メイリオ" panose="020B0604030504040204" pitchFamily="50" charset="-128"/>
            </a:endParaRPr>
          </a:p>
        </p:txBody>
      </p:sp>
      <p:pic>
        <p:nvPicPr>
          <p:cNvPr id="63" name="図 6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006" y="28196000"/>
            <a:ext cx="5760000" cy="4065172"/>
          </a:xfrm>
          <a:prstGeom prst="rect">
            <a:avLst/>
          </a:prstGeom>
        </p:spPr>
      </p:pic>
      <p:sp>
        <p:nvSpPr>
          <p:cNvPr id="64" name="テキスト ボックス 60">
            <a:extLst>
              <a:ext uri="{FF2B5EF4-FFF2-40B4-BE49-F238E27FC236}">
                <a16:creationId xmlns:a16="http://schemas.microsoft.com/office/drawing/2014/main" id="{B5F7DFD0-0CC7-448B-B8E9-B8544E892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5602" y="31962224"/>
            <a:ext cx="7704000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/>
            <a:r>
              <a:rPr lang="en-US" altLang="ja-JP" sz="2600" dirty="0">
                <a:latin typeface="+mn-lt"/>
                <a:ea typeface="メイリオ" panose="020B0604030504040204" pitchFamily="50" charset="-128"/>
              </a:rPr>
              <a:t>IP is the key </a:t>
            </a:r>
            <a:r>
              <a:rPr lang="en-US" altLang="ja-JP" sz="2600" dirty="0" smtClean="0">
                <a:latin typeface="+mn-lt"/>
                <a:ea typeface="メイリオ" panose="020B0604030504040204" pitchFamily="50" charset="-128"/>
              </a:rPr>
              <a:t>to implementing technologies </a:t>
            </a:r>
            <a:r>
              <a:rPr lang="en-US" altLang="ja-JP" sz="2600" dirty="0">
                <a:latin typeface="+mn-lt"/>
                <a:ea typeface="メイリオ" panose="020B0604030504040204" pitchFamily="50" charset="-128"/>
              </a:rPr>
              <a:t>and ideas into society. </a:t>
            </a:r>
            <a:r>
              <a:rPr lang="en-US" altLang="ja-JP" sz="2600" dirty="0" smtClean="0">
                <a:latin typeface="+mn-lt"/>
                <a:ea typeface="メイリオ" panose="020B0604030504040204" pitchFamily="50" charset="-128"/>
              </a:rPr>
              <a:t>Sugano Laboratory takes </a:t>
            </a:r>
            <a:r>
              <a:rPr lang="en-US" altLang="ja-JP" sz="2600" dirty="0">
                <a:latin typeface="+mn-lt"/>
                <a:ea typeface="メイリオ" panose="020B0604030504040204" pitchFamily="50" charset="-128"/>
              </a:rPr>
              <a:t>the perspective of IP in advanced research and </a:t>
            </a:r>
            <a:r>
              <a:rPr lang="en-US" altLang="ja-JP" sz="2600" dirty="0" smtClean="0">
                <a:latin typeface="+mn-lt"/>
                <a:ea typeface="メイリオ" panose="020B0604030504040204" pitchFamily="50" charset="-128"/>
              </a:rPr>
              <a:t>considers </a:t>
            </a:r>
            <a:r>
              <a:rPr lang="en-US" altLang="ja-JP" sz="2600" dirty="0">
                <a:latin typeface="+mn-lt"/>
                <a:ea typeface="メイリオ" panose="020B0604030504040204" pitchFamily="50" charset="-128"/>
              </a:rPr>
              <a:t>how </a:t>
            </a:r>
            <a:r>
              <a:rPr lang="en-US" altLang="ja-JP" sz="2600" dirty="0" smtClean="0">
                <a:latin typeface="+mn-lt"/>
                <a:ea typeface="メイリオ" panose="020B0604030504040204" pitchFamily="50" charset="-128"/>
              </a:rPr>
              <a:t>to protect </a:t>
            </a:r>
            <a:r>
              <a:rPr lang="en-US" altLang="ja-JP" sz="2600" dirty="0">
                <a:latin typeface="+mn-lt"/>
                <a:ea typeface="メイリオ" panose="020B0604030504040204" pitchFamily="50" charset="-128"/>
              </a:rPr>
              <a:t>IP for social implementation. We create new opportunities </a:t>
            </a:r>
            <a:r>
              <a:rPr lang="en-US" altLang="ja-JP" sz="2600" dirty="0" smtClean="0">
                <a:latin typeface="+mn-lt"/>
                <a:ea typeface="メイリオ" panose="020B0604030504040204" pitchFamily="50" charset="-128"/>
              </a:rPr>
              <a:t>for collaborative </a:t>
            </a:r>
            <a:r>
              <a:rPr lang="en-US" altLang="ja-JP" sz="2600" dirty="0">
                <a:latin typeface="+mn-lt"/>
                <a:ea typeface="メイリオ" panose="020B0604030504040204" pitchFamily="50" charset="-128"/>
              </a:rPr>
              <a:t>creation based on IP. IP connects many people, builds </a:t>
            </a:r>
            <a:r>
              <a:rPr lang="en-US" altLang="ja-JP" sz="2600" dirty="0" smtClean="0">
                <a:latin typeface="+mn-lt"/>
                <a:ea typeface="メイリオ" panose="020B0604030504040204" pitchFamily="50" charset="-128"/>
              </a:rPr>
              <a:t>new knowledge</a:t>
            </a:r>
            <a:r>
              <a:rPr lang="en-US" altLang="ja-JP" sz="2600" dirty="0">
                <a:latin typeface="+mn-lt"/>
                <a:ea typeface="メイリオ" panose="020B0604030504040204" pitchFamily="50" charset="-128"/>
              </a:rPr>
              <a:t>, creates new places, and develops a better future society.</a:t>
            </a:r>
            <a:endParaRPr lang="ja-JP" altLang="en-US" sz="2600" dirty="0">
              <a:latin typeface="+mn-lt"/>
              <a:ea typeface="メイリオ" panose="020B0604030504040204" pitchFamily="50" charset="-128"/>
            </a:endParaRPr>
          </a:p>
        </p:txBody>
      </p:sp>
      <p:pic>
        <p:nvPicPr>
          <p:cNvPr id="66" name="図 6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1" t="8495" r="18421" b="29639"/>
          <a:stretch>
            <a:fillRect/>
          </a:stretch>
        </p:blipFill>
        <p:spPr>
          <a:xfrm>
            <a:off x="13160135" y="26894214"/>
            <a:ext cx="2160000" cy="2390400"/>
          </a:xfrm>
          <a:custGeom>
            <a:avLst/>
            <a:gdLst>
              <a:gd name="connsiteX0" fmla="*/ 0 w 2160000"/>
              <a:gd name="connsiteY0" fmla="*/ 0 h 2390400"/>
              <a:gd name="connsiteX1" fmla="*/ 2160000 w 2160000"/>
              <a:gd name="connsiteY1" fmla="*/ 0 h 2390400"/>
              <a:gd name="connsiteX2" fmla="*/ 2160000 w 2160000"/>
              <a:gd name="connsiteY2" fmla="*/ 2390400 h 2390400"/>
              <a:gd name="connsiteX3" fmla="*/ 0 w 2160000"/>
              <a:gd name="connsiteY3" fmla="*/ 2390400 h 239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390400">
                <a:moveTo>
                  <a:pt x="0" y="0"/>
                </a:moveTo>
                <a:lnTo>
                  <a:pt x="2160000" y="0"/>
                </a:lnTo>
                <a:lnTo>
                  <a:pt x="2160000" y="2390400"/>
                </a:lnTo>
                <a:lnTo>
                  <a:pt x="0" y="2390400"/>
                </a:lnTo>
                <a:close/>
              </a:path>
            </a:pathLst>
          </a:custGeom>
        </p:spPr>
      </p:pic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54AC3E9E-1AF9-418B-A0E2-C306BD1E4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69897" y="26894214"/>
            <a:ext cx="7920000" cy="7920000"/>
          </a:xfrm>
          <a:prstGeom prst="rect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ja-JP" altLang="en-US">
              <a:latin typeface="+mn-lt"/>
              <a:ea typeface="メイリオ" panose="020B0604030504040204" pitchFamily="50" charset="-128"/>
            </a:endParaRPr>
          </a:p>
        </p:txBody>
      </p:sp>
      <p:sp>
        <p:nvSpPr>
          <p:cNvPr id="68" name="Rectangle 11">
            <a:extLst>
              <a:ext uri="{FF2B5EF4-FFF2-40B4-BE49-F238E27FC236}">
                <a16:creationId xmlns:a16="http://schemas.microsoft.com/office/drawing/2014/main" id="{8425324B-B7EF-42C2-BF56-F7826571333E}"/>
              </a:ext>
            </a:extLst>
          </p:cNvPr>
          <p:cNvSpPr>
            <a:spLocks/>
          </p:cNvSpPr>
          <p:nvPr/>
        </p:nvSpPr>
        <p:spPr bwMode="auto">
          <a:xfrm>
            <a:off x="1539875" y="9566690"/>
            <a:ext cx="22796500" cy="2100890"/>
          </a:xfrm>
          <a:prstGeom prst="rect">
            <a:avLst/>
          </a:prstGeom>
          <a:noFill/>
          <a:ln>
            <a:noFill/>
          </a:ln>
        </p:spPr>
        <p:txBody>
          <a:bodyPr lIns="177731" tIns="176400" rIns="361471" bIns="177731" anchor="ctr" anchorCtr="1"/>
          <a:lstStyle>
            <a:lvl1pPr marL="6350" defTabSz="917575">
              <a:spcBef>
                <a:spcPts val="3025"/>
              </a:spcBef>
              <a:buSzPct val="100000"/>
              <a:buFont typeface="Lucida Grande" charset="0"/>
              <a:buChar char="•"/>
              <a:defRPr sz="125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1pPr>
            <a:lvl2pPr marL="742950" indent="-285750" defTabSz="917575">
              <a:spcBef>
                <a:spcPts val="2600"/>
              </a:spcBef>
              <a:buSzPct val="100000"/>
              <a:buFont typeface="Lucida Grande" charset="0"/>
              <a:buChar char="–"/>
              <a:defRPr sz="10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2pPr>
            <a:lvl3pPr marL="1143000" indent="-228600" defTabSz="917575">
              <a:spcBef>
                <a:spcPts val="2313"/>
              </a:spcBef>
              <a:buSzPct val="100000"/>
              <a:buFont typeface="Lucida Grande" charset="0"/>
              <a:buChar char="•"/>
              <a:defRPr sz="94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3pPr>
            <a:lvl4pPr marL="1600200" indent="-228600" defTabSz="917575">
              <a:spcBef>
                <a:spcPts val="1888"/>
              </a:spcBef>
              <a:buSzPct val="100000"/>
              <a:buFont typeface="Lucida Grande" charset="0"/>
              <a:buChar char="–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4pPr>
            <a:lvl5pPr marL="2057400" indent="-228600" defTabSz="917575">
              <a:spcBef>
                <a:spcPts val="1888"/>
              </a:spcBef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5pPr>
            <a:lvl6pPr marL="2514600" indent="-228600" defTabSz="917575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6pPr>
            <a:lvl7pPr marL="2971800" indent="-228600" defTabSz="917575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7pPr>
            <a:lvl8pPr marL="3429000" indent="-228600" defTabSz="917575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8pPr>
            <a:lvl9pPr marL="3886200" indent="-228600" defTabSz="917575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9pPr>
          </a:lstStyle>
          <a:p>
            <a:pPr algn="ctr">
              <a:lnSpc>
                <a:spcPts val="3000"/>
              </a:lnSpc>
              <a:buNone/>
            </a:pPr>
            <a:r>
              <a:rPr lang="en-US" altLang="ja-JP" sz="5400" b="1" spc="600" dirty="0">
                <a:solidFill>
                  <a:schemeClr val="bg1"/>
                </a:solidFill>
                <a:latin typeface="+mn-lt"/>
                <a:ea typeface="メイリオ" panose="020B0604030504040204" pitchFamily="50" charset="-128"/>
              </a:rPr>
              <a:t>Industry–University Collaboration Center </a:t>
            </a:r>
          </a:p>
          <a:p>
            <a:pPr algn="ctr" eaLnBrk="1" hangingPunct="1">
              <a:lnSpc>
                <a:spcPts val="3000"/>
              </a:lnSpc>
              <a:buFont typeface="Lucida Grande" charset="0"/>
              <a:buNone/>
            </a:pPr>
            <a:r>
              <a:rPr lang="en-US" altLang="ja-JP" sz="5400" b="1" spc="600" dirty="0">
                <a:solidFill>
                  <a:schemeClr val="bg1"/>
                </a:solidFill>
                <a:latin typeface="+mn-lt"/>
                <a:ea typeface="メイリオ" panose="020B0604030504040204" pitchFamily="50" charset="-128"/>
              </a:rPr>
              <a:t>for Developing New Metal Recycling Processes </a:t>
            </a:r>
          </a:p>
        </p:txBody>
      </p:sp>
      <p:sp>
        <p:nvSpPr>
          <p:cNvPr id="69" name="Rectangle 19">
            <a:extLst>
              <a:ext uri="{FF2B5EF4-FFF2-40B4-BE49-F238E27FC236}">
                <a16:creationId xmlns:a16="http://schemas.microsoft.com/office/drawing/2014/main" id="{43A49013-78EC-4A1B-9196-F48D80F20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394" y="21430445"/>
            <a:ext cx="22924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 anchorCtr="0">
            <a:spAutoFit/>
          </a:bodyPr>
          <a:lstStyle>
            <a:lvl1pPr>
              <a:spcBef>
                <a:spcPts val="3025"/>
              </a:spcBef>
              <a:buSzPct val="100000"/>
              <a:buFont typeface="Lucida Grande" charset="0"/>
              <a:buChar char="•"/>
              <a:defRPr sz="125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1pPr>
            <a:lvl2pPr marL="742950" indent="-285750">
              <a:spcBef>
                <a:spcPts val="2600"/>
              </a:spcBef>
              <a:buSzPct val="100000"/>
              <a:buFont typeface="Lucida Grande" charset="0"/>
              <a:buChar char="–"/>
              <a:defRPr sz="10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2pPr>
            <a:lvl3pPr marL="1143000" indent="-228600">
              <a:spcBef>
                <a:spcPts val="2313"/>
              </a:spcBef>
              <a:buSzPct val="100000"/>
              <a:buFont typeface="Lucida Grande" charset="0"/>
              <a:buChar char="•"/>
              <a:defRPr sz="94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3pPr>
            <a:lvl4pPr marL="1600200" indent="-228600">
              <a:spcBef>
                <a:spcPts val="1888"/>
              </a:spcBef>
              <a:buSzPct val="100000"/>
              <a:buFont typeface="Lucida Grande" charset="0"/>
              <a:buChar char="–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4pPr>
            <a:lvl5pPr marL="2057400" indent="-228600">
              <a:spcBef>
                <a:spcPts val="1888"/>
              </a:spcBef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5pPr>
            <a:lvl6pPr marL="25146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6pPr>
            <a:lvl7pPr marL="29718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7pPr>
            <a:lvl8pPr marL="34290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8pPr>
            <a:lvl9pPr marL="38862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ja-JP" sz="2800" b="1" u="sng" dirty="0" smtClean="0">
                <a:solidFill>
                  <a:srgbClr val="C94F75"/>
                </a:solidFill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Project Prof.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ja-JP" sz="2800" b="1" u="sng" dirty="0" smtClean="0">
                <a:solidFill>
                  <a:srgbClr val="C94F75"/>
                </a:solidFill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Toru H. Okabe</a:t>
            </a:r>
            <a:endParaRPr lang="en-US" altLang="ja-JP" sz="2800" b="1" dirty="0">
              <a:solidFill>
                <a:srgbClr val="C94F75"/>
              </a:solidFill>
              <a:latin typeface="+mn-lt"/>
              <a:ea typeface="メイリオ" panose="020B0604030504040204" pitchFamily="50" charset="-128"/>
              <a:sym typeface="Arial" panose="020B0604020202020204" pitchFamily="34" charset="0"/>
            </a:endParaRPr>
          </a:p>
        </p:txBody>
      </p:sp>
      <p:sp>
        <p:nvSpPr>
          <p:cNvPr id="70" name="Rectangle 19">
            <a:extLst>
              <a:ext uri="{FF2B5EF4-FFF2-40B4-BE49-F238E27FC236}">
                <a16:creationId xmlns:a16="http://schemas.microsoft.com/office/drawing/2014/main" id="{43A49013-78EC-4A1B-9196-F48D80F20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6351" y="21430445"/>
            <a:ext cx="243938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 anchorCtr="0">
            <a:spAutoFit/>
          </a:bodyPr>
          <a:lstStyle>
            <a:lvl1pPr>
              <a:spcBef>
                <a:spcPts val="3025"/>
              </a:spcBef>
              <a:buSzPct val="100000"/>
              <a:buFont typeface="Lucida Grande" charset="0"/>
              <a:buChar char="•"/>
              <a:defRPr sz="125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1pPr>
            <a:lvl2pPr marL="742950" indent="-285750">
              <a:spcBef>
                <a:spcPts val="2600"/>
              </a:spcBef>
              <a:buSzPct val="100000"/>
              <a:buFont typeface="Lucida Grande" charset="0"/>
              <a:buChar char="–"/>
              <a:defRPr sz="10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2pPr>
            <a:lvl3pPr marL="1143000" indent="-228600">
              <a:spcBef>
                <a:spcPts val="2313"/>
              </a:spcBef>
              <a:buSzPct val="100000"/>
              <a:buFont typeface="Lucida Grande" charset="0"/>
              <a:buChar char="•"/>
              <a:defRPr sz="94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3pPr>
            <a:lvl4pPr marL="1600200" indent="-228600">
              <a:spcBef>
                <a:spcPts val="1888"/>
              </a:spcBef>
              <a:buSzPct val="100000"/>
              <a:buFont typeface="Lucida Grande" charset="0"/>
              <a:buChar char="–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4pPr>
            <a:lvl5pPr marL="2057400" indent="-228600">
              <a:spcBef>
                <a:spcPts val="1888"/>
              </a:spcBef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5pPr>
            <a:lvl6pPr marL="25146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6pPr>
            <a:lvl7pPr marL="29718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7pPr>
            <a:lvl8pPr marL="34290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8pPr>
            <a:lvl9pPr marL="38862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ja-JP" sz="2800" b="1" u="sng" dirty="0" smtClean="0">
                <a:solidFill>
                  <a:srgbClr val="C94F75"/>
                </a:solidFill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Project Prof.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ja-JP" sz="2800" b="1" u="sng" dirty="0" smtClean="0">
                <a:solidFill>
                  <a:srgbClr val="C94F75"/>
                </a:solidFill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Chiharu </a:t>
            </a:r>
            <a:r>
              <a:rPr lang="en-US" altLang="ja-JP" sz="2800" b="1" u="sng" dirty="0" err="1" smtClean="0">
                <a:solidFill>
                  <a:srgbClr val="C94F75"/>
                </a:solidFill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Tokoro</a:t>
            </a:r>
            <a:endParaRPr lang="en-US" altLang="ja-JP" sz="2800" b="1" dirty="0">
              <a:solidFill>
                <a:srgbClr val="C94F75"/>
              </a:solidFill>
              <a:latin typeface="+mn-lt"/>
              <a:ea typeface="メイリオ" panose="020B0604030504040204" pitchFamily="50" charset="-128"/>
              <a:sym typeface="Arial" panose="020B0604020202020204" pitchFamily="34" charset="0"/>
            </a:endParaRPr>
          </a:p>
        </p:txBody>
      </p:sp>
      <p:sp>
        <p:nvSpPr>
          <p:cNvPr id="71" name="テキスト ボックス 680">
            <a:extLst>
              <a:ext uri="{FF2B5EF4-FFF2-40B4-BE49-F238E27FC236}">
                <a16:creationId xmlns:a16="http://schemas.microsoft.com/office/drawing/2014/main" id="{673ED9F9-81C6-42C0-9F56-0D27EA587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9277" y="18951936"/>
            <a:ext cx="5544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3025"/>
              </a:spcBef>
              <a:buSzPct val="100000"/>
              <a:buFont typeface="Lucida Grande" charset="0"/>
              <a:buChar char="•"/>
              <a:defRPr sz="125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1pPr>
            <a:lvl2pPr marL="742950" indent="-285750">
              <a:spcBef>
                <a:spcPts val="2600"/>
              </a:spcBef>
              <a:buSzPct val="100000"/>
              <a:buFont typeface="Lucida Grande" charset="0"/>
              <a:buChar char="–"/>
              <a:defRPr sz="10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2pPr>
            <a:lvl3pPr marL="1143000" indent="-228600">
              <a:spcBef>
                <a:spcPts val="2313"/>
              </a:spcBef>
              <a:buSzPct val="100000"/>
              <a:buFont typeface="Lucida Grande" charset="0"/>
              <a:buChar char="•"/>
              <a:defRPr sz="94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3pPr>
            <a:lvl4pPr marL="1600200" indent="-228600">
              <a:spcBef>
                <a:spcPts val="1888"/>
              </a:spcBef>
              <a:buSzPct val="100000"/>
              <a:buFont typeface="Lucida Grande" charset="0"/>
              <a:buChar char="–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4pPr>
            <a:lvl5pPr marL="2057400" indent="-228600">
              <a:spcBef>
                <a:spcPts val="1888"/>
              </a:spcBef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5pPr>
            <a:lvl6pPr marL="25146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6pPr>
            <a:lvl7pPr marL="29718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7pPr>
            <a:lvl8pPr marL="34290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8pPr>
            <a:lvl9pPr marL="38862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9pPr>
          </a:lstStyle>
          <a:p>
            <a:pPr>
              <a:spcBef>
                <a:spcPct val="0"/>
              </a:spcBef>
              <a:buSzTx/>
              <a:buNone/>
            </a:pPr>
            <a:r>
              <a:rPr lang="en-US" altLang="ja-JP" sz="3000" b="1" dirty="0">
                <a:solidFill>
                  <a:srgbClr val="C94F75"/>
                </a:solidFill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Development of Separation and </a:t>
            </a:r>
          </a:p>
          <a:p>
            <a:pPr>
              <a:spcBef>
                <a:spcPct val="0"/>
              </a:spcBef>
              <a:buSzTx/>
              <a:buNone/>
            </a:pPr>
            <a:r>
              <a:rPr lang="en-US" altLang="ja-JP" sz="3000" b="1" dirty="0">
                <a:solidFill>
                  <a:srgbClr val="C94F75"/>
                </a:solidFill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Concentration Technology to Utilize Waste/Refractory Ore as “</a:t>
            </a:r>
            <a:r>
              <a:rPr lang="en-US" altLang="ja-JP" sz="3000" b="1" dirty="0" smtClean="0">
                <a:solidFill>
                  <a:srgbClr val="C94F75"/>
                </a:solidFill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Resource”</a:t>
            </a:r>
            <a:endParaRPr lang="en-US" altLang="ja-JP" sz="3000" b="1" dirty="0">
              <a:solidFill>
                <a:srgbClr val="C94F75"/>
              </a:solidFill>
              <a:latin typeface="+mn-lt"/>
              <a:ea typeface="メイリオ" panose="020B0604030504040204" pitchFamily="50" charset="-128"/>
              <a:sym typeface="Arial" panose="020B0604020202020204" pitchFamily="34" charset="0"/>
            </a:endParaRPr>
          </a:p>
        </p:txBody>
      </p:sp>
      <p:sp>
        <p:nvSpPr>
          <p:cNvPr id="72" name="テキスト ボックス 60">
            <a:extLst>
              <a:ext uri="{FF2B5EF4-FFF2-40B4-BE49-F238E27FC236}">
                <a16:creationId xmlns:a16="http://schemas.microsoft.com/office/drawing/2014/main" id="{B5F7DFD0-0CC7-448B-B8E9-B8544E892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7738" y="23929300"/>
            <a:ext cx="7704000" cy="2964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lvl="0" algn="just">
              <a:lnSpc>
                <a:spcPts val="3200"/>
              </a:lnSpc>
            </a:pPr>
            <a:r>
              <a:rPr lang="en-US" altLang="ja-JP" sz="2600" dirty="0" err="1" smtClean="0">
                <a:solidFill>
                  <a:schemeClr val="tx1"/>
                </a:solidFill>
                <a:latin typeface="+mn-lt"/>
                <a:ea typeface="メイリオ" panose="020B0604030504040204" pitchFamily="50" charset="-128"/>
              </a:rPr>
              <a:t>Tokoro</a:t>
            </a:r>
            <a:r>
              <a:rPr lang="en-US" altLang="ja-JP" sz="2600" dirty="0" smtClean="0">
                <a:solidFill>
                  <a:schemeClr val="tx1"/>
                </a:solidFill>
                <a:latin typeface="+mn-lt"/>
                <a:ea typeface="メイリオ" panose="020B0604030504040204" pitchFamily="50" charset="-128"/>
              </a:rPr>
              <a:t> </a:t>
            </a:r>
            <a:r>
              <a:rPr lang="en-US" altLang="ja-JP" sz="2600" dirty="0">
                <a:solidFill>
                  <a:schemeClr val="tx1"/>
                </a:solidFill>
                <a:latin typeface="+mn-lt"/>
                <a:ea typeface="メイリオ" panose="020B0604030504040204" pitchFamily="50" charset="-128"/>
              </a:rPr>
              <a:t>L</a:t>
            </a:r>
            <a:r>
              <a:rPr lang="en-US" altLang="ja-JP" sz="2600" dirty="0" smtClean="0">
                <a:solidFill>
                  <a:schemeClr val="tx1"/>
                </a:solidFill>
                <a:latin typeface="+mn-lt"/>
                <a:ea typeface="メイリオ" panose="020B0604030504040204" pitchFamily="50" charset="-128"/>
              </a:rPr>
              <a:t>aboratory </a:t>
            </a:r>
            <a:r>
              <a:rPr lang="en-US" altLang="ja-JP" sz="2600" dirty="0">
                <a:solidFill>
                  <a:schemeClr val="tx1"/>
                </a:solidFill>
                <a:latin typeface="+mn-lt"/>
                <a:ea typeface="メイリオ" panose="020B0604030504040204" pitchFamily="50" charset="-128"/>
              </a:rPr>
              <a:t>explores solid–solid separation</a:t>
            </a:r>
            <a:r>
              <a:rPr lang="ja-JP" altLang="en-US" sz="2600" dirty="0">
                <a:solidFill>
                  <a:schemeClr val="tx1"/>
                </a:solidFill>
                <a:latin typeface="+mn-lt"/>
                <a:ea typeface="メイリオ" panose="020B0604030504040204" pitchFamily="50" charset="-128"/>
              </a:rPr>
              <a:t> </a:t>
            </a:r>
            <a:r>
              <a:rPr lang="en-US" altLang="ja-JP" sz="2600" dirty="0">
                <a:solidFill>
                  <a:schemeClr val="tx1"/>
                </a:solidFill>
                <a:latin typeface="+mn-lt"/>
                <a:ea typeface="メイリオ" panose="020B0604030504040204" pitchFamily="50" charset="-128"/>
              </a:rPr>
              <a:t>and concentration technology without heating or dissolving the waste or refractory ore to achieve an energy-efficient process.  This process is considered “</a:t>
            </a:r>
            <a:r>
              <a:rPr lang="en-US" altLang="ja-JP" sz="2600" dirty="0" smtClean="0">
                <a:solidFill>
                  <a:schemeClr val="tx1"/>
                </a:solidFill>
                <a:latin typeface="+mn-lt"/>
                <a:ea typeface="メイリオ" panose="020B0604030504040204" pitchFamily="50" charset="-128"/>
              </a:rPr>
              <a:t>pre-treatment</a:t>
            </a:r>
            <a:r>
              <a:rPr lang="en-US" altLang="ja-JP" sz="2600" dirty="0">
                <a:solidFill>
                  <a:schemeClr val="tx1"/>
                </a:solidFill>
                <a:latin typeface="+mn-lt"/>
                <a:ea typeface="メイリオ" panose="020B0604030504040204" pitchFamily="50" charset="-128"/>
              </a:rPr>
              <a:t>” or “middle treatment” </a:t>
            </a:r>
            <a:r>
              <a:rPr lang="en-US" altLang="ja-JP" sz="2600" dirty="0" smtClean="0">
                <a:solidFill>
                  <a:schemeClr val="tx1"/>
                </a:solidFill>
                <a:latin typeface="+mn-lt"/>
                <a:ea typeface="メイリオ" panose="020B0604030504040204" pitchFamily="50" charset="-128"/>
              </a:rPr>
              <a:t>performed before </a:t>
            </a:r>
            <a:r>
              <a:rPr lang="en-US" altLang="ja-JP" sz="2600" dirty="0">
                <a:solidFill>
                  <a:schemeClr val="tx1"/>
                </a:solidFill>
                <a:latin typeface="+mn-lt"/>
                <a:ea typeface="メイリオ" panose="020B0604030504040204" pitchFamily="50" charset="-128"/>
              </a:rPr>
              <a:t>the metallurgical/hydrometallurgical process that produces high-purity metals</a:t>
            </a:r>
            <a:r>
              <a:rPr lang="en-US" altLang="ja-JP" sz="2600" dirty="0" smtClean="0">
                <a:solidFill>
                  <a:schemeClr val="tx1"/>
                </a:solidFill>
                <a:latin typeface="+mn-lt"/>
                <a:ea typeface="メイリオ" panose="020B0604030504040204" pitchFamily="50" charset="-128"/>
              </a:rPr>
              <a:t>.</a:t>
            </a:r>
            <a:endParaRPr lang="ja-JP" altLang="ja-JP" sz="2600" spc="-150" dirty="0">
              <a:latin typeface="+mn-lt"/>
              <a:ea typeface="メイリオ" panose="020B0604030504040204" pitchFamily="50" charset="-128"/>
            </a:endParaRPr>
          </a:p>
        </p:txBody>
      </p:sp>
      <p:sp>
        <p:nvSpPr>
          <p:cNvPr id="73" name="テキスト ボックス 60">
            <a:extLst>
              <a:ext uri="{FF2B5EF4-FFF2-40B4-BE49-F238E27FC236}">
                <a16:creationId xmlns:a16="http://schemas.microsoft.com/office/drawing/2014/main" id="{B5F7DFD0-0CC7-448B-B8E9-B8544E892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3558" y="23931008"/>
            <a:ext cx="7704000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/>
            <a:r>
              <a:rPr lang="en-US" altLang="ja-JP" sz="2600" dirty="0" err="1" smtClean="0">
                <a:latin typeface="+mn-lt"/>
                <a:ea typeface="メイリオ" panose="020B0604030504040204" pitchFamily="50" charset="-128"/>
              </a:rPr>
              <a:t>Kurokawa</a:t>
            </a:r>
            <a:r>
              <a:rPr lang="en-US" altLang="ja-JP" sz="2600" dirty="0" smtClean="0">
                <a:latin typeface="+mn-lt"/>
                <a:ea typeface="メイリオ" panose="020B0604030504040204" pitchFamily="50" charset="-128"/>
              </a:rPr>
              <a:t> </a:t>
            </a:r>
            <a:r>
              <a:rPr lang="en-US" altLang="ja-JP" sz="2600" dirty="0">
                <a:latin typeface="+mn-lt"/>
                <a:ea typeface="メイリオ" panose="020B0604030504040204" pitchFamily="50" charset="-128"/>
              </a:rPr>
              <a:t>L</a:t>
            </a:r>
            <a:r>
              <a:rPr lang="en-US" altLang="ja-JP" sz="2600" dirty="0" smtClean="0">
                <a:latin typeface="+mn-lt"/>
                <a:ea typeface="メイリオ" panose="020B0604030504040204" pitchFamily="50" charset="-128"/>
              </a:rPr>
              <a:t>aboratory </a:t>
            </a:r>
            <a:r>
              <a:rPr lang="en-US" altLang="ja-JP" sz="2600" dirty="0">
                <a:latin typeface="+mn-lt"/>
                <a:ea typeface="メイリオ" panose="020B0604030504040204" pitchFamily="50" charset="-128"/>
              </a:rPr>
              <a:t>develops energy-efficient, environmentally-sound, and </a:t>
            </a:r>
            <a:r>
              <a:rPr lang="en-US" altLang="ja-JP" sz="2600" dirty="0" smtClean="0">
                <a:latin typeface="+mn-lt"/>
                <a:ea typeface="メイリオ" panose="020B0604030504040204" pitchFamily="50" charset="-128"/>
              </a:rPr>
              <a:t>economical </a:t>
            </a:r>
            <a:r>
              <a:rPr lang="en-US" altLang="ja-JP" sz="2600" dirty="0">
                <a:latin typeface="+mn-lt"/>
                <a:ea typeface="メイリオ" panose="020B0604030504040204" pitchFamily="50" charset="-128"/>
              </a:rPr>
              <a:t>process schemes to produce various non-ferrous </a:t>
            </a:r>
            <a:r>
              <a:rPr lang="en-US" altLang="ja-JP" sz="2600" dirty="0" smtClean="0">
                <a:latin typeface="+mn-lt"/>
                <a:ea typeface="メイリオ" panose="020B0604030504040204" pitchFamily="50" charset="-128"/>
              </a:rPr>
              <a:t>metals. As compared to the conventional processes, these processes can minimize </a:t>
            </a:r>
            <a:r>
              <a:rPr lang="en-US" altLang="ja-JP" sz="2600" dirty="0">
                <a:latin typeface="+mn-lt"/>
                <a:ea typeface="メイリオ" panose="020B0604030504040204" pitchFamily="50" charset="-128"/>
              </a:rPr>
              <a:t>energy </a:t>
            </a:r>
            <a:r>
              <a:rPr lang="en-US" altLang="ja-JP" sz="2600" dirty="0" smtClean="0">
                <a:latin typeface="+mn-lt"/>
                <a:ea typeface="メイリオ" panose="020B0604030504040204" pitchFamily="50" charset="-128"/>
              </a:rPr>
              <a:t>consumption, maximize </a:t>
            </a:r>
            <a:r>
              <a:rPr lang="en-US" altLang="ja-JP" sz="2600" dirty="0">
                <a:latin typeface="+mn-lt"/>
                <a:ea typeface="メイリオ" panose="020B0604030504040204" pitchFamily="50" charset="-128"/>
              </a:rPr>
              <a:t>recovery ratio of target </a:t>
            </a:r>
            <a:r>
              <a:rPr lang="en-US" altLang="ja-JP" sz="2600" dirty="0" smtClean="0">
                <a:latin typeface="+mn-lt"/>
                <a:ea typeface="メイリオ" panose="020B0604030504040204" pitchFamily="50" charset="-128"/>
              </a:rPr>
              <a:t>metals, and </a:t>
            </a:r>
            <a:r>
              <a:rPr lang="en-US" altLang="ja-JP" sz="2600" dirty="0">
                <a:latin typeface="+mn-lt"/>
                <a:ea typeface="メイリオ" panose="020B0604030504040204" pitchFamily="50" charset="-128"/>
              </a:rPr>
              <a:t>reduce the amount of waste </a:t>
            </a:r>
            <a:r>
              <a:rPr lang="en-US" altLang="ja-JP" sz="2600" dirty="0" smtClean="0">
                <a:latin typeface="+mn-lt"/>
                <a:ea typeface="メイリオ" panose="020B0604030504040204" pitchFamily="50" charset="-128"/>
              </a:rPr>
              <a:t>generated.</a:t>
            </a:r>
            <a:endParaRPr lang="en-US" altLang="ja-JP" sz="2600" dirty="0">
              <a:latin typeface="+mn-lt"/>
              <a:ea typeface="メイリオ" panose="020B0604030504040204" pitchFamily="50" charset="-128"/>
            </a:endParaRPr>
          </a:p>
        </p:txBody>
      </p:sp>
      <p:sp>
        <p:nvSpPr>
          <p:cNvPr id="74" name="Rectangle 19">
            <a:extLst>
              <a:ext uri="{FF2B5EF4-FFF2-40B4-BE49-F238E27FC236}">
                <a16:creationId xmlns:a16="http://schemas.microsoft.com/office/drawing/2014/main" id="{43A49013-78EC-4A1B-9196-F48D80F20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1049" y="29452072"/>
            <a:ext cx="253377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 anchorCtr="0">
            <a:spAutoFit/>
          </a:bodyPr>
          <a:lstStyle>
            <a:lvl1pPr>
              <a:spcBef>
                <a:spcPts val="3025"/>
              </a:spcBef>
              <a:buSzPct val="100000"/>
              <a:buFont typeface="Lucida Grande" charset="0"/>
              <a:buChar char="•"/>
              <a:defRPr sz="125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1pPr>
            <a:lvl2pPr marL="742950" indent="-285750">
              <a:spcBef>
                <a:spcPts val="2600"/>
              </a:spcBef>
              <a:buSzPct val="100000"/>
              <a:buFont typeface="Lucida Grande" charset="0"/>
              <a:buChar char="–"/>
              <a:defRPr sz="10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2pPr>
            <a:lvl3pPr marL="1143000" indent="-228600">
              <a:spcBef>
                <a:spcPts val="2313"/>
              </a:spcBef>
              <a:buSzPct val="100000"/>
              <a:buFont typeface="Lucida Grande" charset="0"/>
              <a:buChar char="•"/>
              <a:defRPr sz="94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3pPr>
            <a:lvl4pPr marL="1600200" indent="-228600">
              <a:spcBef>
                <a:spcPts val="1888"/>
              </a:spcBef>
              <a:buSzPct val="100000"/>
              <a:buFont typeface="Lucida Grande" charset="0"/>
              <a:buChar char="–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4pPr>
            <a:lvl5pPr marL="2057400" indent="-228600">
              <a:spcBef>
                <a:spcPts val="1888"/>
              </a:spcBef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5pPr>
            <a:lvl6pPr marL="25146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6pPr>
            <a:lvl7pPr marL="29718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7pPr>
            <a:lvl8pPr marL="34290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8pPr>
            <a:lvl9pPr marL="38862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ja-JP" sz="2800" b="1" u="sng" dirty="0" smtClean="0">
                <a:solidFill>
                  <a:srgbClr val="C94F75"/>
                </a:solidFill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Project Prof.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ja-JP" sz="2800" b="1" u="sng" dirty="0" smtClean="0">
                <a:solidFill>
                  <a:srgbClr val="C94F75"/>
                </a:solidFill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Tomoko</a:t>
            </a:r>
            <a:r>
              <a:rPr lang="ja-JP" altLang="en-US" sz="2800" b="1" u="sng" dirty="0">
                <a:solidFill>
                  <a:srgbClr val="C94F75"/>
                </a:solidFill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en-US" altLang="ja-JP" sz="2800" b="1" u="sng" dirty="0" smtClean="0">
                <a:solidFill>
                  <a:srgbClr val="C94F75"/>
                </a:solidFill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Sugano</a:t>
            </a:r>
            <a:endParaRPr lang="en-US" altLang="ja-JP" sz="2800" b="1" dirty="0">
              <a:solidFill>
                <a:srgbClr val="C94F75"/>
              </a:solidFill>
              <a:latin typeface="+mn-lt"/>
              <a:ea typeface="メイリオ" panose="020B0604030504040204" pitchFamily="50" charset="-128"/>
              <a:sym typeface="Arial" panose="020B0604020202020204" pitchFamily="34" charset="0"/>
            </a:endParaRPr>
          </a:p>
        </p:txBody>
      </p:sp>
      <p:sp>
        <p:nvSpPr>
          <p:cNvPr id="75" name="テキスト ボックス 680">
            <a:extLst>
              <a:ext uri="{FF2B5EF4-FFF2-40B4-BE49-F238E27FC236}">
                <a16:creationId xmlns:a16="http://schemas.microsoft.com/office/drawing/2014/main" id="{673ED9F9-81C6-42C0-9F56-0D27EA587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7141" y="26990861"/>
            <a:ext cx="55440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3025"/>
              </a:spcBef>
              <a:buSzPct val="100000"/>
              <a:buFont typeface="Lucida Grande" charset="0"/>
              <a:buChar char="•"/>
              <a:defRPr sz="125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1pPr>
            <a:lvl2pPr marL="742950" indent="-285750">
              <a:spcBef>
                <a:spcPts val="2600"/>
              </a:spcBef>
              <a:buSzPct val="100000"/>
              <a:buFont typeface="Lucida Grande" charset="0"/>
              <a:buChar char="–"/>
              <a:defRPr sz="10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2pPr>
            <a:lvl3pPr marL="1143000" indent="-228600">
              <a:spcBef>
                <a:spcPts val="2313"/>
              </a:spcBef>
              <a:buSzPct val="100000"/>
              <a:buFont typeface="Lucida Grande" charset="0"/>
              <a:buChar char="•"/>
              <a:defRPr sz="94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3pPr>
            <a:lvl4pPr marL="1600200" indent="-228600">
              <a:spcBef>
                <a:spcPts val="1888"/>
              </a:spcBef>
              <a:buSzPct val="100000"/>
              <a:buFont typeface="Lucida Grande" charset="0"/>
              <a:buChar char="–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4pPr>
            <a:lvl5pPr marL="2057400" indent="-228600">
              <a:spcBef>
                <a:spcPts val="1888"/>
              </a:spcBef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5pPr>
            <a:lvl6pPr marL="25146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6pPr>
            <a:lvl7pPr marL="29718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7pPr>
            <a:lvl8pPr marL="34290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8pPr>
            <a:lvl9pPr marL="38862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9pPr>
          </a:lstStyle>
          <a:p>
            <a:pPr>
              <a:spcBef>
                <a:spcPct val="0"/>
              </a:spcBef>
              <a:buSzTx/>
              <a:buNone/>
            </a:pPr>
            <a:r>
              <a:rPr lang="en-US" altLang="ja-JP" sz="3000" b="1" dirty="0">
                <a:solidFill>
                  <a:srgbClr val="C94F75"/>
                </a:solidFill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Development of a better future society by creating </a:t>
            </a:r>
            <a:r>
              <a:rPr lang="en-US" altLang="ja-JP" sz="3000" b="1" dirty="0" smtClean="0">
                <a:solidFill>
                  <a:srgbClr val="C94F75"/>
                </a:solidFill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new value </a:t>
            </a:r>
            <a:r>
              <a:rPr lang="en-US" altLang="ja-JP" sz="3000" b="1" dirty="0">
                <a:solidFill>
                  <a:srgbClr val="C94F75"/>
                </a:solidFill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from intellectual property (IP)</a:t>
            </a:r>
          </a:p>
        </p:txBody>
      </p:sp>
      <p:sp>
        <p:nvSpPr>
          <p:cNvPr id="78" name="テキスト ボックス 60">
            <a:extLst>
              <a:ext uri="{FF2B5EF4-FFF2-40B4-BE49-F238E27FC236}">
                <a16:creationId xmlns:a16="http://schemas.microsoft.com/office/drawing/2014/main" id="{B5F7DFD0-0CC7-448B-B8E9-B8544E892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342" y="23960040"/>
            <a:ext cx="770400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/>
            <a:r>
              <a:rPr lang="en-US" altLang="ja-JP" sz="2600" dirty="0" smtClean="0">
                <a:latin typeface="+mn-lt"/>
                <a:ea typeface="メイリオ" panose="020B0604030504040204" pitchFamily="50" charset="-128"/>
              </a:rPr>
              <a:t>Okabe Laboratory </a:t>
            </a:r>
            <a:r>
              <a:rPr lang="en-US" altLang="ja-JP" sz="2600" dirty="0">
                <a:latin typeface="+mn-lt"/>
                <a:ea typeface="メイリオ" panose="020B0604030504040204" pitchFamily="50" charset="-128"/>
              </a:rPr>
              <a:t>is developing new, efficient, and </a:t>
            </a:r>
            <a:r>
              <a:rPr lang="en-US" altLang="ja-JP" sz="2600" dirty="0" smtClean="0">
                <a:latin typeface="+mn-lt"/>
                <a:ea typeface="メイリオ" panose="020B0604030504040204" pitchFamily="50" charset="-128"/>
              </a:rPr>
              <a:t>environmentally-sound </a:t>
            </a:r>
            <a:r>
              <a:rPr lang="en-US" altLang="ja-JP" sz="2600" dirty="0">
                <a:latin typeface="+mn-lt"/>
                <a:ea typeface="メイリオ" panose="020B0604030504040204" pitchFamily="50" charset="-128"/>
              </a:rPr>
              <a:t>processes to recycle rare metals such as titanium, tungsten, cobalt, rhenium, and platinum group </a:t>
            </a:r>
            <a:r>
              <a:rPr lang="en-US" altLang="ja-JP" sz="2600" dirty="0" smtClean="0">
                <a:latin typeface="+mn-lt"/>
                <a:ea typeface="メイリオ" panose="020B0604030504040204" pitchFamily="50" charset="-128"/>
              </a:rPr>
              <a:t>metals because an </a:t>
            </a:r>
            <a:r>
              <a:rPr lang="en-US" altLang="ja-JP" sz="2600" dirty="0">
                <a:latin typeface="+mn-lt"/>
                <a:ea typeface="メイリオ" panose="020B0604030504040204" pitchFamily="50" charset="-128"/>
              </a:rPr>
              <a:t>increase in </a:t>
            </a:r>
            <a:r>
              <a:rPr lang="en-US" altLang="ja-JP" sz="2600" dirty="0" smtClean="0">
                <a:latin typeface="+mn-lt"/>
                <a:ea typeface="メイリオ" panose="020B0604030504040204" pitchFamily="50" charset="-128"/>
              </a:rPr>
              <a:t>the demand of these metals is expected in future.</a:t>
            </a:r>
            <a:endParaRPr lang="en-US" altLang="ja-JP" sz="2600" dirty="0">
              <a:latin typeface="+mn-lt"/>
              <a:ea typeface="メイリオ" panose="020B0604030504040204" pitchFamily="50" charset="-128"/>
            </a:endParaRPr>
          </a:p>
        </p:txBody>
      </p:sp>
      <p:pic>
        <p:nvPicPr>
          <p:cNvPr id="58" name="図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6" t="7392" r="35141" b="37275"/>
          <a:stretch>
            <a:fillRect/>
          </a:stretch>
        </p:blipFill>
        <p:spPr>
          <a:xfrm>
            <a:off x="9149148" y="18862626"/>
            <a:ext cx="2160000" cy="2390401"/>
          </a:xfrm>
          <a:custGeom>
            <a:avLst/>
            <a:gdLst>
              <a:gd name="connsiteX0" fmla="*/ 0 w 2160000"/>
              <a:gd name="connsiteY0" fmla="*/ 0 h 2390401"/>
              <a:gd name="connsiteX1" fmla="*/ 2160000 w 2160000"/>
              <a:gd name="connsiteY1" fmla="*/ 0 h 2390401"/>
              <a:gd name="connsiteX2" fmla="*/ 2160000 w 2160000"/>
              <a:gd name="connsiteY2" fmla="*/ 2390401 h 2390401"/>
              <a:gd name="connsiteX3" fmla="*/ 0 w 2160000"/>
              <a:gd name="connsiteY3" fmla="*/ 2390401 h 239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390401">
                <a:moveTo>
                  <a:pt x="0" y="0"/>
                </a:moveTo>
                <a:lnTo>
                  <a:pt x="2160000" y="0"/>
                </a:lnTo>
                <a:lnTo>
                  <a:pt x="2160000" y="2390401"/>
                </a:lnTo>
                <a:lnTo>
                  <a:pt x="0" y="2390401"/>
                </a:lnTo>
                <a:close/>
              </a:path>
            </a:pathLst>
          </a:custGeom>
        </p:spPr>
      </p:pic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id="{54AC3E9E-1AF9-418B-A0E2-C306BD1E4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9148" y="18867607"/>
            <a:ext cx="7920000" cy="7920000"/>
          </a:xfrm>
          <a:prstGeom prst="rect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ja-JP" altLang="en-US">
              <a:latin typeface="+mn-lt"/>
              <a:ea typeface="メイリオ" panose="020B0604030504040204" pitchFamily="50" charset="-128"/>
            </a:endParaRPr>
          </a:p>
        </p:txBody>
      </p:sp>
      <p:pic>
        <p:nvPicPr>
          <p:cNvPr id="52" name="図 5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3020" y="28333117"/>
            <a:ext cx="5616000" cy="2789022"/>
          </a:xfrm>
          <a:prstGeom prst="rect">
            <a:avLst/>
          </a:prstGeom>
        </p:spPr>
      </p:pic>
      <p:sp>
        <p:nvSpPr>
          <p:cNvPr id="51" name="Rectangle 19">
            <a:extLst>
              <a:ext uri="{FF2B5EF4-FFF2-40B4-BE49-F238E27FC236}">
                <a16:creationId xmlns:a16="http://schemas.microsoft.com/office/drawing/2014/main" id="{43A49013-78EC-4A1B-9196-F48D80F20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19738" y="29457052"/>
            <a:ext cx="255672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 anchorCtr="0">
            <a:spAutoFit/>
          </a:bodyPr>
          <a:lstStyle>
            <a:lvl1pPr>
              <a:spcBef>
                <a:spcPts val="3025"/>
              </a:spcBef>
              <a:buSzPct val="100000"/>
              <a:buFont typeface="Lucida Grande" charset="0"/>
              <a:buChar char="•"/>
              <a:defRPr sz="125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1pPr>
            <a:lvl2pPr marL="742950" indent="-285750">
              <a:spcBef>
                <a:spcPts val="2600"/>
              </a:spcBef>
              <a:buSzPct val="100000"/>
              <a:buFont typeface="Lucida Grande" charset="0"/>
              <a:buChar char="–"/>
              <a:defRPr sz="10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2pPr>
            <a:lvl3pPr marL="1143000" indent="-228600">
              <a:spcBef>
                <a:spcPts val="2313"/>
              </a:spcBef>
              <a:buSzPct val="100000"/>
              <a:buFont typeface="Lucida Grande" charset="0"/>
              <a:buChar char="•"/>
              <a:defRPr sz="94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3pPr>
            <a:lvl4pPr marL="1600200" indent="-228600">
              <a:spcBef>
                <a:spcPts val="1888"/>
              </a:spcBef>
              <a:buSzPct val="100000"/>
              <a:buFont typeface="Lucida Grande" charset="0"/>
              <a:buChar char="–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4pPr>
            <a:lvl5pPr marL="2057400" indent="-228600">
              <a:spcBef>
                <a:spcPts val="1888"/>
              </a:spcBef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5pPr>
            <a:lvl6pPr marL="25146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6pPr>
            <a:lvl7pPr marL="29718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7pPr>
            <a:lvl8pPr marL="34290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8pPr>
            <a:lvl9pPr marL="3886200" indent="-228600" eaLnBrk="0" fontAlgn="base" hangingPunct="0">
              <a:spcBef>
                <a:spcPts val="1888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7900">
                <a:solidFill>
                  <a:schemeClr val="tx1"/>
                </a:solidFill>
                <a:latin typeface="Lucida Grande" charset="0"/>
                <a:sym typeface="Lucida Grande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ja-JP" sz="2800" b="1" u="sng" dirty="0" smtClean="0">
                <a:solidFill>
                  <a:srgbClr val="C94F75"/>
                </a:solidFill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Project Lecturer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ja-JP" sz="2800" b="1" u="sng" dirty="0" err="1" smtClean="0">
                <a:solidFill>
                  <a:srgbClr val="C94F75"/>
                </a:solidFill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Takanari</a:t>
            </a:r>
            <a:r>
              <a:rPr lang="en-US" altLang="ja-JP" sz="2800" b="1" u="sng" dirty="0" smtClean="0">
                <a:solidFill>
                  <a:srgbClr val="C94F75"/>
                </a:solidFill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en-US" altLang="ja-JP" sz="2800" b="1" u="sng" dirty="0" err="1" smtClean="0">
                <a:solidFill>
                  <a:srgbClr val="C94F75"/>
                </a:solidFill>
                <a:latin typeface="+mn-lt"/>
                <a:ea typeface="メイリオ" panose="020B0604030504040204" pitchFamily="50" charset="-128"/>
                <a:sym typeface="Arial" panose="020B0604020202020204" pitchFamily="34" charset="0"/>
              </a:rPr>
              <a:t>Ouchi</a:t>
            </a:r>
            <a:endParaRPr lang="en-US" altLang="ja-JP" sz="2800" b="1" dirty="0">
              <a:solidFill>
                <a:srgbClr val="C94F75"/>
              </a:solidFill>
              <a:latin typeface="+mn-lt"/>
              <a:ea typeface="メイリオ" panose="020B0604030504040204" pitchFamily="50" charset="-128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44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ホワイ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ホワイ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ホワイ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416</TotalTime>
  <Words>620</Words>
  <Application>Microsoft Office PowerPoint</Application>
  <PresentationFormat>ユーザー設定</PresentationFormat>
  <Paragraphs>46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10" baseType="lpstr">
      <vt:lpstr>Hiragino Kaku Gothic Pro W3</vt:lpstr>
      <vt:lpstr>Lucida Grande</vt:lpstr>
      <vt:lpstr>ＭＳ Ｐゴシック</vt:lpstr>
      <vt:lpstr>メイリオ</vt:lpstr>
      <vt:lpstr>Yu Gothic</vt:lpstr>
      <vt:lpstr>Arial</vt:lpstr>
      <vt:lpstr>Calibri</vt:lpstr>
      <vt:lpstr>Calibri Light</vt:lpstr>
      <vt:lpstr>ホワイト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岡本健</dc:creator>
  <cp:lastModifiedBy>Kamimura</cp:lastModifiedBy>
  <cp:revision>41</cp:revision>
  <cp:lastPrinted>2022-05-06T10:14:59Z</cp:lastPrinted>
  <dcterms:created xsi:type="dcterms:W3CDTF">2017-03-13T07:23:39Z</dcterms:created>
  <dcterms:modified xsi:type="dcterms:W3CDTF">2022-05-06T10:40:12Z</dcterms:modified>
</cp:coreProperties>
</file>