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5F36"/>
    <a:srgbClr val="C94F75"/>
    <a:srgbClr val="DD90A8"/>
    <a:srgbClr val="E6E6E6"/>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74"/>
    <p:restoredTop sz="94674"/>
  </p:normalViewPr>
  <p:slideViewPr>
    <p:cSldViewPr snapToGrid="0" snapToObjects="1">
      <p:cViewPr varScale="1">
        <p:scale>
          <a:sx n="16" d="100"/>
          <a:sy n="16" d="100"/>
        </p:scale>
        <p:origin x="2299" y="34"/>
      </p:cViewPr>
      <p:guideLst/>
    </p:cSldViewPr>
  </p:slideViewPr>
  <p:notesTextViewPr>
    <p:cViewPr>
      <p:scale>
        <a:sx n="1" d="1"/>
        <a:sy n="1" d="1"/>
      </p:scale>
      <p:origin x="0" y="0"/>
    </p:cViewPr>
  </p:notesTextViewPr>
  <p:notesViewPr>
    <p:cSldViewPr snapToGrid="0" snapToObjects="1">
      <p:cViewPr varScale="1">
        <p:scale>
          <a:sx n="156" d="100"/>
          <a:sy n="156" d="100"/>
        </p:scale>
        <p:origin x="4296" y="192"/>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8474337-8D95-F64F-9754-9FF7F8AA0BCF}" type="datetimeFigureOut">
              <a:rPr kumimoji="1" lang="ja-JP" altLang="en-US" smtClean="0"/>
              <a:t>2023/4/18</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16262B6-DC25-A942-B04B-2298AC61B7F6}" type="slidenum">
              <a:rPr kumimoji="1" lang="ja-JP" altLang="en-US" smtClean="0"/>
              <a:t>‹#›</a:t>
            </a:fld>
            <a:endParaRPr kumimoji="1" lang="ja-JP" altLang="en-US"/>
          </a:p>
        </p:txBody>
      </p:sp>
    </p:spTree>
    <p:extLst>
      <p:ext uri="{BB962C8B-B14F-4D97-AF65-F5344CB8AC3E}">
        <p14:creationId xmlns:p14="http://schemas.microsoft.com/office/powerpoint/2010/main" val="90828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6262B6-DC25-A942-B04B-2298AC61B7F6}" type="slidenum">
              <a:rPr kumimoji="1" lang="ja-JP" altLang="en-US" smtClean="0"/>
              <a:t>1</a:t>
            </a:fld>
            <a:endParaRPr kumimoji="1" lang="ja-JP" altLang="en-US"/>
          </a:p>
        </p:txBody>
      </p:sp>
    </p:spTree>
    <p:extLst>
      <p:ext uri="{BB962C8B-B14F-4D97-AF65-F5344CB8AC3E}">
        <p14:creationId xmlns:p14="http://schemas.microsoft.com/office/powerpoint/2010/main" val="184048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023815" y="812660"/>
            <a:ext cx="14847555" cy="784830"/>
          </a:xfrm>
          <a:prstGeom prst="rect">
            <a:avLst/>
          </a:prstGeom>
          <a:noFill/>
        </p:spPr>
        <p:txBody>
          <a:bodyPr wrap="square" rtlCol="0">
            <a:spAutoFit/>
          </a:bodyPr>
          <a:lstStyle/>
          <a:p>
            <a:pPr>
              <a:lnSpc>
                <a:spcPct val="150000"/>
              </a:lnSpc>
            </a:pPr>
            <a:r>
              <a:rPr lang="en-US" altLang="ja-JP" sz="3000" spc="300" dirty="0">
                <a:solidFill>
                  <a:schemeClr val="bg1"/>
                </a:solidFill>
                <a:ea typeface="Hiragino Kaku Gothic Pro W3" charset="-128"/>
                <a:cs typeface="Hiragino Kaku Gothic Pro W3" charset="-128"/>
              </a:rPr>
              <a:t>Recycling for Non-ferrous Metals and Rare Metals</a:t>
            </a:r>
            <a:endParaRPr lang="ja-JP" altLang="en-US" sz="3000" spc="300" dirty="0">
              <a:solidFill>
                <a:schemeClr val="bg1"/>
              </a:solidFill>
              <a:ea typeface="Hiragino Kaku Gothic Pro W3" charset="-128"/>
              <a:cs typeface="Hiragino Kaku Gothic Pro W3" charset="-128"/>
            </a:endParaRPr>
          </a:p>
        </p:txBody>
      </p:sp>
      <p:sp>
        <p:nvSpPr>
          <p:cNvPr id="24" name="テキスト ボックス 23"/>
          <p:cNvSpPr txBox="1"/>
          <p:nvPr/>
        </p:nvSpPr>
        <p:spPr>
          <a:xfrm>
            <a:off x="15305658" y="838887"/>
            <a:ext cx="9874580" cy="784830"/>
          </a:xfrm>
          <a:prstGeom prst="rect">
            <a:avLst/>
          </a:prstGeom>
          <a:noFill/>
        </p:spPr>
        <p:txBody>
          <a:bodyPr wrap="square" rtlCol="0">
            <a:spAutoFit/>
          </a:bodyPr>
          <a:lstStyle/>
          <a:p>
            <a:pPr algn="r">
              <a:lnSpc>
                <a:spcPct val="150000"/>
              </a:lnSpc>
            </a:pPr>
            <a:r>
              <a:rPr lang="en-US" altLang="ja-JP" sz="3000" spc="300" dirty="0">
                <a:solidFill>
                  <a:schemeClr val="bg1"/>
                </a:solidFill>
                <a:ea typeface="Arial" charset="0"/>
                <a:cs typeface="Arial" charset="0"/>
              </a:rPr>
              <a:t>Fw-401</a:t>
            </a:r>
            <a:endParaRPr lang="ja-JP" altLang="en-US" sz="3000" spc="300" dirty="0">
              <a:solidFill>
                <a:schemeClr val="bg1"/>
              </a:solidFill>
              <a:ea typeface="Arial" charset="0"/>
              <a:cs typeface="Arial" charset="0"/>
            </a:endParaRPr>
          </a:p>
        </p:txBody>
      </p:sp>
      <p:sp>
        <p:nvSpPr>
          <p:cNvPr id="11" name="テキスト ボックス 10">
            <a:extLst>
              <a:ext uri="{FF2B5EF4-FFF2-40B4-BE49-F238E27FC236}">
                <a16:creationId xmlns:a16="http://schemas.microsoft.com/office/drawing/2014/main" id="{97B17EA9-0195-4F42-86F7-6194C8BCB03F}"/>
              </a:ext>
            </a:extLst>
          </p:cNvPr>
          <p:cNvSpPr txBox="1"/>
          <p:nvPr/>
        </p:nvSpPr>
        <p:spPr>
          <a:xfrm>
            <a:off x="900019" y="2280042"/>
            <a:ext cx="24408000" cy="1631216"/>
          </a:xfrm>
          <a:prstGeom prst="rect">
            <a:avLst/>
          </a:prstGeom>
          <a:noFill/>
        </p:spPr>
        <p:txBody>
          <a:bodyPr wrap="square" rtlCol="0">
            <a:noAutofit/>
          </a:bodyPr>
          <a:lstStyle/>
          <a:p>
            <a:pPr algn="ctr"/>
            <a:r>
              <a:rPr kumimoji="1" lang="en-US" altLang="ja-JP" sz="5400" u="none" spc="1500" dirty="0">
                <a:effectLst/>
                <a:ea typeface="Hiragino Kaku Gothic Pro W3" charset="-128"/>
                <a:cs typeface="Hiragino Kaku Gothic Pro W3" charset="-128"/>
              </a:rPr>
              <a:t>Endowed Research Unit for</a:t>
            </a:r>
          </a:p>
          <a:p>
            <a:pPr algn="ctr"/>
            <a:r>
              <a:rPr kumimoji="1" lang="en-US" altLang="ja-JP" sz="5400" u="none" spc="1500" dirty="0">
                <a:effectLst/>
                <a:ea typeface="Hiragino Kaku Gothic Pro W3" charset="-128"/>
                <a:cs typeface="Hiragino Kaku Gothic Pro W3" charset="-128"/>
              </a:rPr>
              <a:t>Non-ferrous Metals Resource Recovery Engineering</a:t>
            </a:r>
          </a:p>
          <a:p>
            <a:pPr algn="ctr"/>
            <a:r>
              <a:rPr lang="en-US" altLang="ja-JP" sz="5400" spc="1500" dirty="0">
                <a:ea typeface="Hiragino Kaku Gothic Pro W3" charset="-128"/>
                <a:cs typeface="Hiragino Kaku Gothic Pro W3" charset="-128"/>
              </a:rPr>
              <a:t>(JX Metals Endowed Unit)</a:t>
            </a:r>
            <a:endParaRPr kumimoji="1" lang="ja-JP" altLang="en-US" sz="5400" u="none" spc="1500" dirty="0">
              <a:effectLst/>
              <a:ea typeface="Hiragino Kaku Gothic Pro W3" charset="-128"/>
              <a:cs typeface="Hiragino Kaku Gothic Pro W3" charset="-128"/>
            </a:endParaRPr>
          </a:p>
        </p:txBody>
      </p:sp>
      <p:sp>
        <p:nvSpPr>
          <p:cNvPr id="12" name="テキスト ボックス 11">
            <a:extLst>
              <a:ext uri="{FF2B5EF4-FFF2-40B4-BE49-F238E27FC236}">
                <a16:creationId xmlns:a16="http://schemas.microsoft.com/office/drawing/2014/main" id="{587504C6-3DAA-4C89-961A-513EA39093AF}"/>
              </a:ext>
            </a:extLst>
          </p:cNvPr>
          <p:cNvSpPr txBox="1"/>
          <p:nvPr/>
        </p:nvSpPr>
        <p:spPr>
          <a:xfrm>
            <a:off x="900019" y="5140602"/>
            <a:ext cx="24408000" cy="1169551"/>
          </a:xfrm>
          <a:prstGeom prst="rect">
            <a:avLst/>
          </a:prstGeom>
          <a:noFill/>
        </p:spPr>
        <p:txBody>
          <a:bodyPr wrap="square" rtlCol="0">
            <a:spAutoFit/>
          </a:bodyPr>
          <a:lstStyle/>
          <a:p>
            <a:pPr algn="ctr"/>
            <a:r>
              <a:rPr kumimoji="1" lang="en-US" altLang="ja-JP" sz="7000" u="none" spc="600" dirty="0">
                <a:effectLst/>
                <a:ea typeface="Hiragino Kaku Gothic Pro W3" charset="-128"/>
                <a:cs typeface="Hiragino Kaku Gothic Pro W3" charset="-128"/>
              </a:rPr>
              <a:t>[ </a:t>
            </a:r>
            <a:r>
              <a:rPr lang="en-US" altLang="ja-JP" sz="7000" spc="600" dirty="0">
                <a:ea typeface="Hiragino Kaku Gothic Pro W3" charset="-128"/>
                <a:cs typeface="Hiragino Kaku Gothic Pro W3" charset="-128"/>
              </a:rPr>
              <a:t>Towards Highly Sustainable Society </a:t>
            </a:r>
            <a:r>
              <a:rPr kumimoji="1" lang="en-US" altLang="ja-JP" sz="7000" u="none" spc="600" dirty="0">
                <a:effectLst/>
                <a:ea typeface="Hiragino Kaku Gothic Pro W3" charset="-128"/>
                <a:cs typeface="Hiragino Kaku Gothic Pro W3" charset="-128"/>
              </a:rPr>
              <a:t>]</a:t>
            </a:r>
            <a:endParaRPr kumimoji="1" lang="ja-JP" altLang="en-US" sz="7000" u="none" spc="600" dirty="0">
              <a:effectLst/>
              <a:ea typeface="Hiragino Kaku Gothic Pro W3" charset="-128"/>
              <a:cs typeface="Hiragino Kaku Gothic Pro W3" charset="-128"/>
            </a:endParaRPr>
          </a:p>
        </p:txBody>
      </p:sp>
      <p:sp>
        <p:nvSpPr>
          <p:cNvPr id="13" name="テキスト ボックス 12">
            <a:extLst>
              <a:ext uri="{FF2B5EF4-FFF2-40B4-BE49-F238E27FC236}">
                <a16:creationId xmlns:a16="http://schemas.microsoft.com/office/drawing/2014/main" id="{7EA18E19-2F38-4C72-AB14-0783C2B7977C}"/>
              </a:ext>
            </a:extLst>
          </p:cNvPr>
          <p:cNvSpPr txBox="1"/>
          <p:nvPr/>
        </p:nvSpPr>
        <p:spPr>
          <a:xfrm>
            <a:off x="900019" y="6244729"/>
            <a:ext cx="24408000" cy="1015663"/>
          </a:xfrm>
          <a:prstGeom prst="rect">
            <a:avLst/>
          </a:prstGeom>
          <a:noFill/>
        </p:spPr>
        <p:txBody>
          <a:bodyPr wrap="square" rtlCol="0">
            <a:spAutoFit/>
          </a:bodyPr>
          <a:lstStyle/>
          <a:p>
            <a:pPr algn="ctr">
              <a:lnSpc>
                <a:spcPct val="150000"/>
              </a:lnSpc>
            </a:pPr>
            <a:r>
              <a:rPr lang="en-US" altLang="ja-JP" sz="4000" spc="300" dirty="0">
                <a:ea typeface="Calibri" charset="0"/>
                <a:cs typeface="Calibri" charset="0"/>
              </a:rPr>
              <a:t>Institute of Industrial Science, Endowed Chairs</a:t>
            </a:r>
            <a:endParaRPr kumimoji="1" lang="ja-JP" altLang="en-US" sz="4000" u="none" spc="300" baseline="0" dirty="0">
              <a:effectLst/>
              <a:ea typeface="Calibri" charset="0"/>
              <a:cs typeface="Calibri" charset="0"/>
            </a:endParaRPr>
          </a:p>
        </p:txBody>
      </p:sp>
      <p:sp>
        <p:nvSpPr>
          <p:cNvPr id="14" name="テキスト ボックス 13">
            <a:extLst>
              <a:ext uri="{FF2B5EF4-FFF2-40B4-BE49-F238E27FC236}">
                <a16:creationId xmlns:a16="http://schemas.microsoft.com/office/drawing/2014/main" id="{BC23D4AA-D429-4FF4-BEA4-06E9D420DB7D}"/>
              </a:ext>
            </a:extLst>
          </p:cNvPr>
          <p:cNvSpPr txBox="1"/>
          <p:nvPr/>
        </p:nvSpPr>
        <p:spPr>
          <a:xfrm>
            <a:off x="9944100" y="8630662"/>
            <a:ext cx="15177146"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endParaRPr kumimoji="1" lang="ja-JP" altLang="en-US" sz="3000" u="none" spc="300" baseline="0" dirty="0">
              <a:effectLst/>
              <a:ea typeface="Arial" charset="0"/>
              <a:cs typeface="Arial" charset="0"/>
            </a:endParaRPr>
          </a:p>
        </p:txBody>
      </p:sp>
      <p:sp>
        <p:nvSpPr>
          <p:cNvPr id="23" name="テキスト ボックス 22">
            <a:extLst>
              <a:ext uri="{FF2B5EF4-FFF2-40B4-BE49-F238E27FC236}">
                <a16:creationId xmlns:a16="http://schemas.microsoft.com/office/drawing/2014/main" id="{1F985680-4516-4F0F-ABC1-2B804521A717}"/>
              </a:ext>
            </a:extLst>
          </p:cNvPr>
          <p:cNvSpPr txBox="1"/>
          <p:nvPr/>
        </p:nvSpPr>
        <p:spPr>
          <a:xfrm>
            <a:off x="5867400" y="7724065"/>
            <a:ext cx="14309524" cy="784830"/>
          </a:xfrm>
          <a:prstGeom prst="rect">
            <a:avLst/>
          </a:prstGeom>
          <a:noFill/>
        </p:spPr>
        <p:txBody>
          <a:bodyPr wrap="square" rtlCol="0">
            <a:spAutoFit/>
          </a:bodyPr>
          <a:lstStyle/>
          <a:p>
            <a:pPr algn="ctr">
              <a:lnSpc>
                <a:spcPct val="150000"/>
              </a:lnSpc>
            </a:pPr>
            <a:r>
              <a:rPr lang="en-US" altLang="ja-JP" sz="3000" spc="300" dirty="0">
                <a:ea typeface="Hiragino Kaku Gothic Pro W3" charset="-128"/>
                <a:cs typeface="Hiragino Kaku Gothic Pro W3" charset="-128"/>
              </a:rPr>
              <a:t>Non-ferrous Metals Resource Recovery Engineering</a:t>
            </a:r>
          </a:p>
        </p:txBody>
      </p:sp>
      <p:sp>
        <p:nvSpPr>
          <p:cNvPr id="25"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1785367" y="11716584"/>
            <a:ext cx="11052033"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4700"/>
              </a:lnSpc>
              <a:spcBef>
                <a:spcPct val="0"/>
              </a:spcBef>
              <a:buSzTx/>
              <a:buNone/>
            </a:pPr>
            <a:r>
              <a:rPr lang="en-US" altLang="ja-JP" sz="4000" b="1" u="sng" dirty="0">
                <a:solidFill>
                  <a:srgbClr val="DC5F36"/>
                </a:solidFill>
                <a:latin typeface="+mn-lt"/>
                <a:ea typeface="メイリオ" panose="020B0604030504040204" pitchFamily="50" charset="-128"/>
                <a:sym typeface="Arial" panose="020B0604020202020204" pitchFamily="34" charset="0"/>
              </a:rPr>
              <a:t>Sponsor:  JX Nippon Mining &amp; Metals Corporation</a:t>
            </a:r>
          </a:p>
        </p:txBody>
      </p:sp>
      <p:sp>
        <p:nvSpPr>
          <p:cNvPr id="26"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2430241"/>
            <a:ext cx="11323332" cy="546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Recycling valuable materials is crucial for sustainable development. High-quality natural resources are depleting, and resource nationalism is intensifying in countries that own abundant natural resources. Therefore, it is imperative for the Japanese society to promote the recycling of rare metals and base metals. </a:t>
            </a:r>
          </a:p>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This unit develops environmentally-sound processes for recycling based on smelting and refining technologies for non-ferrous metals. Furthermore, in collaboration with industrial sectors, this unit aims at training young researchers and engineers belonging to this field.</a:t>
            </a:r>
          </a:p>
        </p:txBody>
      </p:sp>
      <p:sp>
        <p:nvSpPr>
          <p:cNvPr id="27" name="正方形/長方形 26">
            <a:extLst>
              <a:ext uri="{FF2B5EF4-FFF2-40B4-BE49-F238E27FC236}">
                <a16:creationId xmlns:a16="http://schemas.microsoft.com/office/drawing/2014/main" id="{F4CB5291-5488-45E6-9878-986116407FC9}"/>
              </a:ext>
            </a:extLst>
          </p:cNvPr>
          <p:cNvSpPr/>
          <p:nvPr/>
        </p:nvSpPr>
        <p:spPr>
          <a:xfrm>
            <a:off x="15305331" y="11616831"/>
            <a:ext cx="9799637" cy="1900520"/>
          </a:xfrm>
          <a:prstGeom prst="rect">
            <a:avLst/>
          </a:prstGeom>
          <a:ln>
            <a:noFill/>
          </a:ln>
        </p:spPr>
        <p:txBody>
          <a:bodyPr wrap="square" anchor="b" anchorCtr="0">
            <a:spAutoFit/>
          </a:bodyPr>
          <a:lstStyle/>
          <a:p>
            <a:pPr algn="just">
              <a:lnSpc>
                <a:spcPts val="4700"/>
              </a:lnSpc>
              <a:spcBef>
                <a:spcPct val="0"/>
              </a:spcBef>
              <a:tabLst>
                <a:tab pos="2600325" algn="l"/>
              </a:tabLst>
            </a:pPr>
            <a:r>
              <a:rPr lang="en-US" altLang="ja-JP" sz="3200" dirty="0">
                <a:ea typeface="メイリオ" panose="020B0604030504040204" pitchFamily="50" charset="-128"/>
                <a:sym typeface="Arial" panose="020B0604020202020204" pitchFamily="34" charset="0"/>
              </a:rPr>
              <a:t>1st period:	January 2012 to December 2016 (5 years)</a:t>
            </a:r>
          </a:p>
          <a:p>
            <a:pPr algn="just">
              <a:lnSpc>
                <a:spcPts val="4700"/>
              </a:lnSpc>
              <a:spcBef>
                <a:spcPct val="0"/>
              </a:spcBef>
              <a:tabLst>
                <a:tab pos="2600325" algn="l"/>
              </a:tabLst>
            </a:pPr>
            <a:r>
              <a:rPr lang="en-US" altLang="ja-JP" sz="3200" dirty="0">
                <a:ea typeface="メイリオ" panose="020B0604030504040204" pitchFamily="50" charset="-128"/>
                <a:sym typeface="Arial" panose="020B0604020202020204" pitchFamily="34" charset="0"/>
              </a:rPr>
              <a:t>2nd period:	January 2017 to December 2021 (5 years)</a:t>
            </a:r>
          </a:p>
          <a:p>
            <a:pPr algn="just">
              <a:lnSpc>
                <a:spcPts val="4700"/>
              </a:lnSpc>
              <a:spcBef>
                <a:spcPct val="0"/>
              </a:spcBef>
              <a:tabLst>
                <a:tab pos="2600325" algn="l"/>
              </a:tabLst>
            </a:pPr>
            <a:r>
              <a:rPr lang="en-US" altLang="ja-JP" sz="3200" b="1" dirty="0">
                <a:solidFill>
                  <a:srgbClr val="DC5F36"/>
                </a:solidFill>
                <a:ea typeface="メイリオ" panose="020B0604030504040204" pitchFamily="50" charset="-128"/>
                <a:sym typeface="Arial" panose="020B0604020202020204" pitchFamily="34" charset="0"/>
              </a:rPr>
              <a:t>3rd period:	January 2022 to December 2026 (5 years)</a:t>
            </a:r>
            <a:endParaRPr lang="ja-JP" altLang="en-US" sz="3200" b="1" dirty="0">
              <a:solidFill>
                <a:srgbClr val="DC5F36"/>
              </a:solidFill>
              <a:ea typeface="メイリオ" panose="020B0604030504040204" pitchFamily="50" charset="-128"/>
              <a:sym typeface="Arial" panose="020B0604020202020204" pitchFamily="34" charset="0"/>
            </a:endParaRPr>
          </a:p>
        </p:txBody>
      </p:sp>
      <p:sp>
        <p:nvSpPr>
          <p:cNvPr id="28" name="テキスト ボックス 27">
            <a:extLst>
              <a:ext uri="{FF2B5EF4-FFF2-40B4-BE49-F238E27FC236}">
                <a16:creationId xmlns:a16="http://schemas.microsoft.com/office/drawing/2014/main" id="{E79EF740-B378-4A58-820D-935A2F58DE02}"/>
              </a:ext>
            </a:extLst>
          </p:cNvPr>
          <p:cNvSpPr txBox="1"/>
          <p:nvPr/>
        </p:nvSpPr>
        <p:spPr>
          <a:xfrm>
            <a:off x="13536935" y="11616831"/>
            <a:ext cx="1722331" cy="784830"/>
          </a:xfrm>
          <a:prstGeom prst="rect">
            <a:avLst/>
          </a:prstGeom>
          <a:noFill/>
          <a:ln>
            <a:noFill/>
          </a:ln>
        </p:spPr>
        <p:txBody>
          <a:bodyPr wrap="none" rtlCol="0" anchor="ctr">
            <a:spAutoFit/>
          </a:bodyPr>
          <a:lstStyle/>
          <a:p>
            <a:pPr algn="ctr"/>
            <a:endParaRPr kumimoji="1" lang="en-US" altLang="ja-JP" sz="900" dirty="0">
              <a:ea typeface="メイリオ" panose="020B0604030504040204" pitchFamily="50" charset="-128"/>
            </a:endParaRPr>
          </a:p>
          <a:p>
            <a:pPr algn="ctr"/>
            <a:r>
              <a:rPr kumimoji="1" lang="en-US" altLang="ja-JP" sz="3600" dirty="0">
                <a:ea typeface="メイリオ" panose="020B0604030504040204" pitchFamily="50" charset="-128"/>
              </a:rPr>
              <a:t>[</a:t>
            </a:r>
            <a:r>
              <a:rPr kumimoji="1" lang="en-US" altLang="ja-JP" sz="800" dirty="0">
                <a:ea typeface="メイリオ" panose="020B0604030504040204" pitchFamily="50" charset="-128"/>
              </a:rPr>
              <a:t> </a:t>
            </a:r>
            <a:r>
              <a:rPr lang="en-US" altLang="ja-JP" sz="3600" dirty="0">
                <a:ea typeface="メイリオ" panose="020B0604030504040204" pitchFamily="50" charset="-128"/>
              </a:rPr>
              <a:t>Period</a:t>
            </a:r>
            <a:r>
              <a:rPr kumimoji="1" lang="ja-JP" altLang="en-US" sz="800" dirty="0">
                <a:ea typeface="メイリオ" panose="020B0604030504040204" pitchFamily="50" charset="-128"/>
              </a:rPr>
              <a:t> </a:t>
            </a:r>
            <a:r>
              <a:rPr kumimoji="1" lang="en-US" altLang="ja-JP" sz="3600" dirty="0">
                <a:ea typeface="メイリオ" panose="020B0604030504040204" pitchFamily="50" charset="-128"/>
              </a:rPr>
              <a:t>]</a:t>
            </a:r>
          </a:p>
        </p:txBody>
      </p:sp>
      <p:sp>
        <p:nvSpPr>
          <p:cNvPr id="29" name="正方形/長方形 28">
            <a:extLst>
              <a:ext uri="{FF2B5EF4-FFF2-40B4-BE49-F238E27FC236}">
                <a16:creationId xmlns:a16="http://schemas.microsoft.com/office/drawing/2014/main" id="{81F6B4AC-F2DB-4AE7-AB7C-5659F30C97CE}"/>
              </a:ext>
            </a:extLst>
          </p:cNvPr>
          <p:cNvSpPr/>
          <p:nvPr/>
        </p:nvSpPr>
        <p:spPr>
          <a:xfrm>
            <a:off x="13455650" y="13534463"/>
            <a:ext cx="11649318" cy="4666277"/>
          </a:xfrm>
          <a:prstGeom prst="rect">
            <a:avLst/>
          </a:prstGeom>
          <a:ln w="28575">
            <a:solidFill>
              <a:srgbClr val="DC5F36"/>
            </a:solidFill>
          </a:ln>
        </p:spPr>
        <p:txBody>
          <a:bodyPr wrap="square" anchor="t" anchorCtr="0">
            <a:spAutoFit/>
          </a:bodyPr>
          <a:lstStyle/>
          <a:p>
            <a:pPr algn="just">
              <a:lnSpc>
                <a:spcPct val="125000"/>
              </a:lnSpc>
              <a:spcBef>
                <a:spcPct val="0"/>
              </a:spcBef>
            </a:pPr>
            <a:r>
              <a:rPr lang="en-US" altLang="ja-JP" sz="3000" b="1" dirty="0">
                <a:solidFill>
                  <a:srgbClr val="DC5F36"/>
                </a:solidFill>
                <a:ea typeface="メイリオ" panose="020B0604030504040204" pitchFamily="50" charset="-128"/>
                <a:sym typeface="Arial" panose="020B0604020202020204" pitchFamily="34" charset="0"/>
              </a:rPr>
              <a:t>In the second period, this unit advanced and strengthened the activities undertaken in the first period and spread awareness about the significance of this field among the general public, especially young generation (under high-school age) and their parents. </a:t>
            </a:r>
          </a:p>
          <a:p>
            <a:pPr algn="just">
              <a:lnSpc>
                <a:spcPct val="125000"/>
              </a:lnSpc>
              <a:spcBef>
                <a:spcPct val="0"/>
              </a:spcBef>
            </a:pPr>
            <a:r>
              <a:rPr lang="en-US" altLang="ja-JP" sz="3000" b="1" dirty="0">
                <a:solidFill>
                  <a:srgbClr val="DC5F36"/>
                </a:solidFill>
                <a:ea typeface="メイリオ" panose="020B0604030504040204" pitchFamily="50" charset="-128"/>
                <a:sym typeface="Arial" panose="020B0604020202020204" pitchFamily="34" charset="0"/>
              </a:rPr>
              <a:t>In the third period starting from January 2022, in addition to the past activities, we are developing newer activities focusing on SDGs and STEAM education.</a:t>
            </a:r>
          </a:p>
          <a:p>
            <a:pPr algn="just">
              <a:lnSpc>
                <a:spcPct val="125000"/>
              </a:lnSpc>
              <a:spcBef>
                <a:spcPct val="0"/>
              </a:spcBef>
            </a:pPr>
            <a:r>
              <a:rPr lang="en-US" altLang="ja-JP" sz="3000" b="1" dirty="0">
                <a:solidFill>
                  <a:srgbClr val="DC5F36"/>
                </a:solidFill>
                <a:ea typeface="メイリオ" panose="020B0604030504040204" pitchFamily="50" charset="-128"/>
                <a:sym typeface="Arial" panose="020B0604020202020204" pitchFamily="34" charset="0"/>
              </a:rPr>
              <a:t>Project Prof. </a:t>
            </a:r>
            <a:r>
              <a:rPr lang="en-US" altLang="ja-JP" sz="3000" b="1" dirty="0" err="1">
                <a:solidFill>
                  <a:srgbClr val="DC5F36"/>
                </a:solidFill>
                <a:ea typeface="メイリオ" panose="020B0604030504040204" pitchFamily="50" charset="-128"/>
                <a:sym typeface="Arial" panose="020B0604020202020204" pitchFamily="34" charset="0"/>
              </a:rPr>
              <a:t>Shunji</a:t>
            </a:r>
            <a:r>
              <a:rPr lang="en-US" altLang="ja-JP" sz="3000" b="1" dirty="0">
                <a:solidFill>
                  <a:srgbClr val="DC5F36"/>
                </a:solidFill>
                <a:ea typeface="メイリオ" panose="020B0604030504040204" pitchFamily="50" charset="-128"/>
                <a:sym typeface="Arial" panose="020B0604020202020204" pitchFamily="34" charset="0"/>
              </a:rPr>
              <a:t> Yamanaka joined the unit in April 2023.</a:t>
            </a:r>
          </a:p>
        </p:txBody>
      </p:sp>
      <p:sp>
        <p:nvSpPr>
          <p:cNvPr id="30"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630800"/>
          </a:xfrm>
          <a:prstGeom prst="rect">
            <a:avLst/>
          </a:prstGeom>
          <a:solidFill>
            <a:srgbClr val="DC5F36"/>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mn-lt"/>
              <a:ea typeface="メイリオ" panose="020B0604030504040204" pitchFamily="50" charset="-128"/>
            </a:endParaRPr>
          </a:p>
        </p:txBody>
      </p:sp>
      <p:cxnSp>
        <p:nvCxnSpPr>
          <p:cNvPr id="31" name="直線コネクタ 30">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8065841"/>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en-US" altLang="ja-JP" sz="4400" b="1" u="sng" dirty="0">
                <a:solidFill>
                  <a:srgbClr val="DC5F36"/>
                </a:solidFill>
                <a:latin typeface="+mn-lt"/>
                <a:ea typeface="メイリオ" panose="020B0604030504040204" pitchFamily="50" charset="-128"/>
                <a:sym typeface="Arial" panose="020B0604020202020204" pitchFamily="34" charset="0"/>
              </a:rPr>
              <a:t>Research Group</a:t>
            </a:r>
            <a:r>
              <a:rPr lang="ja-JP" altLang="en-US" sz="4400" b="1" dirty="0">
                <a:solidFill>
                  <a:srgbClr val="DC5F36"/>
                </a:solidFill>
                <a:latin typeface="+mn-lt"/>
                <a:ea typeface="メイリオ" panose="020B0604030504040204" pitchFamily="50" charset="-128"/>
                <a:sym typeface="Arial" panose="020B0604020202020204" pitchFamily="34" charset="0"/>
              </a:rPr>
              <a:t>　</a:t>
            </a:r>
            <a:endParaRPr lang="en-US" altLang="ja-JP" sz="4400" b="1" dirty="0">
              <a:solidFill>
                <a:srgbClr val="DC5F36"/>
              </a:solidFill>
              <a:latin typeface="+mn-lt"/>
              <a:ea typeface="メイリオ" panose="020B0604030504040204" pitchFamily="50" charset="-128"/>
              <a:sym typeface="Arial" panose="020B0604020202020204" pitchFamily="34" charset="0"/>
            </a:endParaRPr>
          </a:p>
        </p:txBody>
      </p:sp>
      <p:pic>
        <p:nvPicPr>
          <p:cNvPr id="40" name="図 39" descr="スーツを着た男性&#10;&#10;自動的に生成された説明">
            <a:extLst>
              <a:ext uri="{FF2B5EF4-FFF2-40B4-BE49-F238E27FC236}">
                <a16:creationId xmlns:a16="http://schemas.microsoft.com/office/drawing/2014/main" id="{75843CF2-7183-4B22-9770-E7E4C487B0CE}"/>
              </a:ext>
            </a:extLst>
          </p:cNvPr>
          <p:cNvPicPr>
            <a:picLocks noChangeAspect="1"/>
          </p:cNvPicPr>
          <p:nvPr/>
        </p:nvPicPr>
        <p:blipFill rotWithShape="1">
          <a:blip r:embed="rId3"/>
          <a:srcRect l="32063" t="9426" r="30851" b="50000"/>
          <a:stretch/>
        </p:blipFill>
        <p:spPr>
          <a:xfrm>
            <a:off x="1106946" y="18862627"/>
            <a:ext cx="2160000" cy="2390400"/>
          </a:xfrm>
          <a:prstGeom prst="rect">
            <a:avLst/>
          </a:prstGeom>
        </p:spPr>
      </p:pic>
      <p:sp>
        <p:nvSpPr>
          <p:cNvPr id="41" name="正方形/長方形 40">
            <a:extLst>
              <a:ext uri="{FF2B5EF4-FFF2-40B4-BE49-F238E27FC236}">
                <a16:creationId xmlns:a16="http://schemas.microsoft.com/office/drawing/2014/main" id="{54AC3E9E-1AF9-418B-A0E2-C306BD1E4B33}"/>
              </a:ext>
            </a:extLst>
          </p:cNvPr>
          <p:cNvSpPr>
            <a:spLocks noChangeArrowheads="1"/>
          </p:cNvSpPr>
          <p:nvPr/>
        </p:nvSpPr>
        <p:spPr bwMode="auto">
          <a:xfrm>
            <a:off x="1108752"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42"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266946" y="18951936"/>
            <a:ext cx="56859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Development of Efficient Recycling Technologies for Rare Metals</a:t>
            </a:r>
          </a:p>
        </p:txBody>
      </p:sp>
      <p:sp>
        <p:nvSpPr>
          <p:cNvPr id="47"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237491" y="21430445"/>
            <a:ext cx="20193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err="1">
                <a:solidFill>
                  <a:srgbClr val="DC5F36"/>
                </a:solidFill>
                <a:latin typeface="+mn-lt"/>
                <a:ea typeface="メイリオ" panose="020B0604030504040204" pitchFamily="50" charset="-128"/>
                <a:sym typeface="Arial" panose="020B0604020202020204" pitchFamily="34" charset="0"/>
              </a:rPr>
              <a:t>Harumasa</a:t>
            </a:r>
            <a:r>
              <a:rPr lang="ja-JP" altLang="en-US" sz="2800" b="1" u="sng" dirty="0">
                <a:solidFill>
                  <a:srgbClr val="DC5F36"/>
                </a:solidFill>
                <a:latin typeface="+mn-lt"/>
                <a:ea typeface="メイリオ" panose="020B0604030504040204" pitchFamily="50" charset="-128"/>
                <a:sym typeface="Arial" panose="020B0604020202020204" pitchFamily="34" charset="0"/>
              </a:rPr>
              <a:t> </a:t>
            </a:r>
            <a:endParaRPr lang="en-US" altLang="ja-JP" sz="2800" b="1" u="sng" dirty="0">
              <a:solidFill>
                <a:srgbClr val="DC5F36"/>
              </a:solidFill>
              <a:latin typeface="+mn-lt"/>
              <a:ea typeface="メイリオ" panose="020B0604030504040204" pitchFamily="50" charset="-128"/>
              <a:sym typeface="Arial" panose="020B0604020202020204" pitchFamily="34" charset="0"/>
            </a:endParaRPr>
          </a:p>
          <a:p>
            <a:pPr>
              <a:spcBef>
                <a:spcPct val="0"/>
              </a:spcBef>
              <a:buSzTx/>
              <a:buFontTx/>
              <a:buNone/>
            </a:pPr>
            <a:r>
              <a:rPr lang="en-US" altLang="ja-JP" sz="2800" b="1" u="sng" dirty="0" err="1">
                <a:solidFill>
                  <a:srgbClr val="DC5F36"/>
                </a:solidFill>
                <a:latin typeface="+mn-lt"/>
                <a:ea typeface="メイリオ" panose="020B0604030504040204" pitchFamily="50" charset="-128"/>
                <a:sym typeface="Arial" panose="020B0604020202020204" pitchFamily="34" charset="0"/>
              </a:rPr>
              <a:t>Kurokawa</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sp>
        <p:nvSpPr>
          <p:cNvPr id="4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85097" y="18951936"/>
            <a:ext cx="55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Developing Non-ferrous Metal Production Processes</a:t>
            </a:r>
          </a:p>
        </p:txBody>
      </p:sp>
      <p:pic>
        <p:nvPicPr>
          <p:cNvPr id="53" name="図 52"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4"/>
          <a:srcRect l="19473" t="5417" r="16874" b="39795"/>
          <a:stretch/>
        </p:blipFill>
        <p:spPr>
          <a:xfrm>
            <a:off x="17190549" y="18873251"/>
            <a:ext cx="2160000" cy="2390400"/>
          </a:xfrm>
          <a:prstGeom prst="rect">
            <a:avLst/>
          </a:prstGeom>
        </p:spPr>
      </p:pic>
      <p:pic>
        <p:nvPicPr>
          <p:cNvPr id="60" name="図 59"/>
          <p:cNvPicPr>
            <a:picLocks noChangeAspect="1"/>
          </p:cNvPicPr>
          <p:nvPr/>
        </p:nvPicPr>
        <p:blipFill>
          <a:blip r:embed="rId5">
            <a:extLst>
              <a:ext uri="{28A0092B-C50C-407E-A947-70E740481C1C}">
                <a14:useLocalDpi xmlns:a14="http://schemas.microsoft.com/office/drawing/2010/main" val="0"/>
              </a:ext>
            </a:extLst>
          </a:blip>
          <a:srcRect l="16397" t="9046" r="16936" b="33679"/>
          <a:stretch>
            <a:fillRect/>
          </a:stretch>
        </p:blipFill>
        <p:spPr>
          <a:xfrm>
            <a:off x="1116765" y="26897389"/>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61" name="正方形/長方形 60">
            <a:extLst>
              <a:ext uri="{FF2B5EF4-FFF2-40B4-BE49-F238E27FC236}">
                <a16:creationId xmlns:a16="http://schemas.microsoft.com/office/drawing/2014/main" id="{54AC3E9E-1AF9-418B-A0E2-C306BD1E4B33}"/>
              </a:ext>
            </a:extLst>
          </p:cNvPr>
          <p:cNvSpPr>
            <a:spLocks noChangeArrowheads="1"/>
          </p:cNvSpPr>
          <p:nvPr/>
        </p:nvSpPr>
        <p:spPr bwMode="auto">
          <a:xfrm>
            <a:off x="1106553" y="26889234"/>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62" name="正方形/長方形 61">
            <a:extLst>
              <a:ext uri="{FF2B5EF4-FFF2-40B4-BE49-F238E27FC236}">
                <a16:creationId xmlns:a16="http://schemas.microsoft.com/office/drawing/2014/main" id="{54AC3E9E-1AF9-418B-A0E2-C306BD1E4B33}"/>
              </a:ext>
            </a:extLst>
          </p:cNvPr>
          <p:cNvSpPr>
            <a:spLocks noChangeArrowheads="1"/>
          </p:cNvSpPr>
          <p:nvPr/>
        </p:nvSpPr>
        <p:spPr bwMode="auto">
          <a:xfrm>
            <a:off x="1718496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6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5143" y="31962224"/>
            <a:ext cx="7704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2600" dirty="0">
                <a:latin typeface="+mn-lt"/>
                <a:ea typeface="メイリオ" panose="020B0604030504040204" pitchFamily="50" charset="-128"/>
              </a:rPr>
              <a:t>IP is the key to the implementation of technologies and ideas into society. Sugano Laboratory takes the perspective of IP in advanced research and considers how to protect IP for social implementation. We create new opportunities for collaborative creation based on IP. IP connects many people, builds new knowledge, creates new places, and develops a better future society.</a:t>
            </a:r>
            <a:endParaRPr lang="ja-JP" altLang="en-US" sz="2600" dirty="0">
              <a:latin typeface="+mn-lt"/>
              <a:ea typeface="メイリオ" panose="020B0604030504040204" pitchFamily="50" charset="-128"/>
            </a:endParaRPr>
          </a:p>
        </p:txBody>
      </p:sp>
      <p:sp>
        <p:nvSpPr>
          <p:cNvPr id="68" name="Rectangle 11">
            <a:extLst>
              <a:ext uri="{FF2B5EF4-FFF2-40B4-BE49-F238E27FC236}">
                <a16:creationId xmlns:a16="http://schemas.microsoft.com/office/drawing/2014/main" id="{8425324B-B7EF-42C2-BF56-F7826571333E}"/>
              </a:ext>
            </a:extLst>
          </p:cNvPr>
          <p:cNvSpPr>
            <a:spLocks/>
          </p:cNvSpPr>
          <p:nvPr/>
        </p:nvSpPr>
        <p:spPr bwMode="auto">
          <a:xfrm>
            <a:off x="1539875" y="9614815"/>
            <a:ext cx="22796500" cy="2100890"/>
          </a:xfrm>
          <a:prstGeom prst="rect">
            <a:avLst/>
          </a:prstGeom>
          <a:noFill/>
          <a:ln>
            <a:noFill/>
          </a:ln>
        </p:spPr>
        <p:txBody>
          <a:bodyPr lIns="177731" tIns="176400" rIns="361471" bIns="177731" anchor="ctr"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r>
              <a:rPr lang="en-US" altLang="ja-JP" sz="5400" b="1" spc="600" dirty="0">
                <a:solidFill>
                  <a:schemeClr val="bg1"/>
                </a:solidFill>
                <a:latin typeface="+mn-lt"/>
                <a:ea typeface="メイリオ" panose="020B0604030504040204" pitchFamily="50" charset="-128"/>
              </a:rPr>
              <a:t>Industry–University Collaboration Center </a:t>
            </a:r>
          </a:p>
          <a:p>
            <a:pPr algn="ctr" eaLnBrk="1" hangingPunct="1">
              <a:lnSpc>
                <a:spcPts val="3000"/>
              </a:lnSpc>
              <a:buFont typeface="Lucida Grande" charset="0"/>
              <a:buNone/>
            </a:pPr>
            <a:r>
              <a:rPr lang="en-US" altLang="ja-JP" sz="5400" b="1" spc="600" dirty="0">
                <a:solidFill>
                  <a:schemeClr val="bg1"/>
                </a:solidFill>
                <a:latin typeface="+mn-lt"/>
                <a:ea typeface="メイリオ" panose="020B0604030504040204" pitchFamily="50" charset="-128"/>
              </a:rPr>
              <a:t>for Developing New Metal Recycling Processes </a:t>
            </a:r>
          </a:p>
        </p:txBody>
      </p:sp>
      <p:sp>
        <p:nvSpPr>
          <p:cNvPr id="69"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116394" y="21430445"/>
            <a:ext cx="22924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Toru H. Okabe</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sp>
        <p:nvSpPr>
          <p:cNvPr id="70" name="Rectangle 19">
            <a:extLst>
              <a:ext uri="{FF2B5EF4-FFF2-40B4-BE49-F238E27FC236}">
                <a16:creationId xmlns:a16="http://schemas.microsoft.com/office/drawing/2014/main" id="{43A49013-78EC-4A1B-9196-F48D80F20569}"/>
              </a:ext>
            </a:extLst>
          </p:cNvPr>
          <p:cNvSpPr>
            <a:spLocks noChangeArrowheads="1"/>
          </p:cNvSpPr>
          <p:nvPr/>
        </p:nvSpPr>
        <p:spPr bwMode="auto">
          <a:xfrm>
            <a:off x="9166351" y="21430445"/>
            <a:ext cx="243938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Chiharu </a:t>
            </a:r>
            <a:r>
              <a:rPr lang="en-US" altLang="ja-JP" sz="2800" b="1" u="sng" dirty="0" err="1">
                <a:solidFill>
                  <a:srgbClr val="DC5F36"/>
                </a:solidFill>
                <a:latin typeface="+mn-lt"/>
                <a:ea typeface="メイリオ" panose="020B0604030504040204" pitchFamily="50" charset="-128"/>
                <a:sym typeface="Arial" panose="020B0604020202020204" pitchFamily="34" charset="0"/>
              </a:rPr>
              <a:t>Tokoro</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sp>
        <p:nvSpPr>
          <p:cNvPr id="71"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1449277" y="18951936"/>
            <a:ext cx="55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Development of Separation and </a:t>
            </a:r>
          </a:p>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Concentration Technology to Utilize Waste/Refractory Ore as “Resource”</a:t>
            </a:r>
          </a:p>
        </p:txBody>
      </p:sp>
      <p:sp>
        <p:nvSpPr>
          <p:cNvPr id="72"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9267738" y="23929300"/>
            <a:ext cx="7704000" cy="29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lvl="0" algn="just">
              <a:lnSpc>
                <a:spcPts val="3200"/>
              </a:lnSpc>
            </a:pPr>
            <a:r>
              <a:rPr lang="en-US" altLang="ja-JP" sz="2600" dirty="0" err="1">
                <a:solidFill>
                  <a:schemeClr val="tx1"/>
                </a:solidFill>
                <a:latin typeface="+mn-lt"/>
                <a:ea typeface="メイリオ" panose="020B0604030504040204" pitchFamily="50" charset="-128"/>
              </a:rPr>
              <a:t>Tokoro</a:t>
            </a:r>
            <a:r>
              <a:rPr lang="en-US" altLang="ja-JP" sz="2600" dirty="0">
                <a:solidFill>
                  <a:schemeClr val="tx1"/>
                </a:solidFill>
                <a:latin typeface="+mn-lt"/>
                <a:ea typeface="メイリオ" panose="020B0604030504040204" pitchFamily="50" charset="-128"/>
              </a:rPr>
              <a:t> Laboratory explores solid–solid separation</a:t>
            </a:r>
            <a:r>
              <a:rPr lang="ja-JP" altLang="en-US" sz="2600" dirty="0">
                <a:solidFill>
                  <a:schemeClr val="tx1"/>
                </a:solidFill>
                <a:latin typeface="+mn-lt"/>
                <a:ea typeface="メイリオ" panose="020B0604030504040204" pitchFamily="50" charset="-128"/>
              </a:rPr>
              <a:t> </a:t>
            </a:r>
            <a:r>
              <a:rPr lang="en-US" altLang="ja-JP" sz="2600" dirty="0">
                <a:solidFill>
                  <a:schemeClr val="tx1"/>
                </a:solidFill>
                <a:latin typeface="+mn-lt"/>
                <a:ea typeface="メイリオ" panose="020B0604030504040204" pitchFamily="50" charset="-128"/>
              </a:rPr>
              <a:t>and concentration technology without heating or dissolving the waste or refractory ore to achieve an energy-efficient process.  This process is considered “pre-treatment” or “middle treatment” performed before the metallurgical/hydrometallurgical process that produces high-purity metals.</a:t>
            </a:r>
            <a:endParaRPr lang="ja-JP" altLang="ja-JP" sz="2600" spc="-150" dirty="0">
              <a:latin typeface="+mn-lt"/>
              <a:ea typeface="メイリオ" panose="020B0604030504040204" pitchFamily="50" charset="-128"/>
            </a:endParaRPr>
          </a:p>
        </p:txBody>
      </p:sp>
      <p:sp>
        <p:nvSpPr>
          <p:cNvPr id="73"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3558" y="23931008"/>
            <a:ext cx="7704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2600" dirty="0" err="1">
                <a:latin typeface="+mn-lt"/>
                <a:ea typeface="メイリオ" panose="020B0604030504040204" pitchFamily="50" charset="-128"/>
              </a:rPr>
              <a:t>Kurokawa</a:t>
            </a:r>
            <a:r>
              <a:rPr lang="en-US" altLang="ja-JP" sz="2600" dirty="0">
                <a:latin typeface="+mn-lt"/>
                <a:ea typeface="メイリオ" panose="020B0604030504040204" pitchFamily="50" charset="-128"/>
              </a:rPr>
              <a:t> Laboratory develops energy-efficient, environmentally-sound, and economical process schemes to produce various non-ferrous metals. As compared to the conventional processes, these processes can minimize energy consumption, maximize recovery ratio of target metals, and reduce the amount of waste generated.</a:t>
            </a:r>
          </a:p>
        </p:txBody>
      </p:sp>
      <p:sp>
        <p:nvSpPr>
          <p:cNvPr id="74"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100590" y="29452072"/>
            <a:ext cx="25337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Tomoko</a:t>
            </a:r>
            <a:r>
              <a:rPr lang="ja-JP" altLang="en-US" sz="2800" b="1" u="sng" dirty="0">
                <a:solidFill>
                  <a:srgbClr val="DC5F36"/>
                </a:solidFill>
                <a:latin typeface="+mn-lt"/>
                <a:ea typeface="メイリオ" panose="020B0604030504040204" pitchFamily="50" charset="-128"/>
                <a:sym typeface="Arial" panose="020B0604020202020204" pitchFamily="34" charset="0"/>
              </a:rPr>
              <a:t> </a:t>
            </a:r>
            <a:r>
              <a:rPr lang="en-US" altLang="ja-JP" sz="2800" b="1" u="sng" dirty="0">
                <a:solidFill>
                  <a:srgbClr val="DC5F36"/>
                </a:solidFill>
                <a:latin typeface="+mn-lt"/>
                <a:ea typeface="メイリオ" panose="020B0604030504040204" pitchFamily="50" charset="-128"/>
                <a:sym typeface="Arial" panose="020B0604020202020204" pitchFamily="34" charset="0"/>
              </a:rPr>
              <a:t>Sugano</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sp>
        <p:nvSpPr>
          <p:cNvPr id="75"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6682" y="26990861"/>
            <a:ext cx="55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Development of a better future society by creating new value from intellectual property (IP)</a:t>
            </a:r>
          </a:p>
        </p:txBody>
      </p:sp>
      <p:sp>
        <p:nvSpPr>
          <p:cNvPr id="78"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7342" y="23960040"/>
            <a:ext cx="77040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2600" dirty="0">
                <a:latin typeface="+mn-lt"/>
                <a:ea typeface="メイリオ" panose="020B0604030504040204" pitchFamily="50" charset="-128"/>
              </a:rPr>
              <a:t>Okabe Laboratory is developing new, efficient, and environmentally-sound processes to recycle rare metals such as titanium, tungsten, cobalt, rhenium, and platinum group metals because an increase in the demand of these metals is expected in future.</a:t>
            </a:r>
          </a:p>
        </p:txBody>
      </p:sp>
      <p:pic>
        <p:nvPicPr>
          <p:cNvPr id="58" name="図 57"/>
          <p:cNvPicPr>
            <a:picLocks noChangeAspect="1"/>
          </p:cNvPicPr>
          <p:nvPr/>
        </p:nvPicPr>
        <p:blipFill>
          <a:blip r:embed="rId6">
            <a:extLst>
              <a:ext uri="{28A0092B-C50C-407E-A947-70E740481C1C}">
                <a14:useLocalDpi xmlns:a14="http://schemas.microsoft.com/office/drawing/2010/main" val="0"/>
              </a:ext>
            </a:extLst>
          </a:blip>
          <a:srcRect l="31526" t="7392" r="35141" b="37275"/>
          <a:stretch>
            <a:fillRect/>
          </a:stretch>
        </p:blipFill>
        <p:spPr>
          <a:xfrm>
            <a:off x="9149148" y="18862626"/>
            <a:ext cx="2160000" cy="2390401"/>
          </a:xfrm>
          <a:custGeom>
            <a:avLst/>
            <a:gdLst>
              <a:gd name="connsiteX0" fmla="*/ 0 w 2160000"/>
              <a:gd name="connsiteY0" fmla="*/ 0 h 2390401"/>
              <a:gd name="connsiteX1" fmla="*/ 2160000 w 2160000"/>
              <a:gd name="connsiteY1" fmla="*/ 0 h 2390401"/>
              <a:gd name="connsiteX2" fmla="*/ 2160000 w 2160000"/>
              <a:gd name="connsiteY2" fmla="*/ 2390401 h 2390401"/>
              <a:gd name="connsiteX3" fmla="*/ 0 w 2160000"/>
              <a:gd name="connsiteY3" fmla="*/ 2390401 h 2390401"/>
            </a:gdLst>
            <a:ahLst/>
            <a:cxnLst>
              <a:cxn ang="0">
                <a:pos x="connsiteX0" y="connsiteY0"/>
              </a:cxn>
              <a:cxn ang="0">
                <a:pos x="connsiteX1" y="connsiteY1"/>
              </a:cxn>
              <a:cxn ang="0">
                <a:pos x="connsiteX2" y="connsiteY2"/>
              </a:cxn>
              <a:cxn ang="0">
                <a:pos x="connsiteX3" y="connsiteY3"/>
              </a:cxn>
            </a:cxnLst>
            <a:rect l="l" t="t" r="r" b="b"/>
            <a:pathLst>
              <a:path w="2160000" h="2390401">
                <a:moveTo>
                  <a:pt x="0" y="0"/>
                </a:moveTo>
                <a:lnTo>
                  <a:pt x="2160000" y="0"/>
                </a:lnTo>
                <a:lnTo>
                  <a:pt x="2160000" y="2390401"/>
                </a:lnTo>
                <a:lnTo>
                  <a:pt x="0" y="2390401"/>
                </a:lnTo>
                <a:close/>
              </a:path>
            </a:pathLst>
          </a:custGeom>
        </p:spPr>
      </p:pic>
      <p:sp>
        <p:nvSpPr>
          <p:cNvPr id="76" name="正方形/長方形 75">
            <a:extLst>
              <a:ext uri="{FF2B5EF4-FFF2-40B4-BE49-F238E27FC236}">
                <a16:creationId xmlns:a16="http://schemas.microsoft.com/office/drawing/2014/main" id="{54AC3E9E-1AF9-418B-A0E2-C306BD1E4B33}"/>
              </a:ext>
            </a:extLst>
          </p:cNvPr>
          <p:cNvSpPr>
            <a:spLocks noChangeArrowheads="1"/>
          </p:cNvSpPr>
          <p:nvPr/>
        </p:nvSpPr>
        <p:spPr bwMode="auto">
          <a:xfrm>
            <a:off x="914914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15" name="図 14" descr="ダイアグラム&#10;&#10;自動的に生成された説明">
            <a:extLst>
              <a:ext uri="{FF2B5EF4-FFF2-40B4-BE49-F238E27FC236}">
                <a16:creationId xmlns:a16="http://schemas.microsoft.com/office/drawing/2014/main" id="{1F347671-08CC-6F15-757B-E7CAAF254072}"/>
              </a:ext>
            </a:extLst>
          </p:cNvPr>
          <p:cNvPicPr>
            <a:picLocks noChangeAspect="1"/>
          </p:cNvPicPr>
          <p:nvPr/>
        </p:nvPicPr>
        <p:blipFill>
          <a:blip r:embed="rId7"/>
          <a:stretch>
            <a:fillRect/>
          </a:stretch>
        </p:blipFill>
        <p:spPr>
          <a:xfrm>
            <a:off x="3502976" y="20087138"/>
            <a:ext cx="5385897" cy="3771275"/>
          </a:xfrm>
          <a:prstGeom prst="rect">
            <a:avLst/>
          </a:prstGeom>
        </p:spPr>
      </p:pic>
      <p:pic>
        <p:nvPicPr>
          <p:cNvPr id="16" name="図 15" descr="ダイアグラム&#10;&#10;自動的に生成された説明">
            <a:extLst>
              <a:ext uri="{FF2B5EF4-FFF2-40B4-BE49-F238E27FC236}">
                <a16:creationId xmlns:a16="http://schemas.microsoft.com/office/drawing/2014/main" id="{B477A497-34DA-A5BB-E727-57960E9A117F}"/>
              </a:ext>
            </a:extLst>
          </p:cNvPr>
          <p:cNvPicPr>
            <a:picLocks noChangeAspect="1"/>
          </p:cNvPicPr>
          <p:nvPr/>
        </p:nvPicPr>
        <p:blipFill>
          <a:blip r:embed="rId8"/>
          <a:stretch>
            <a:fillRect/>
          </a:stretch>
        </p:blipFill>
        <p:spPr>
          <a:xfrm>
            <a:off x="12054782" y="20815503"/>
            <a:ext cx="4333247" cy="3196727"/>
          </a:xfrm>
          <a:prstGeom prst="rect">
            <a:avLst/>
          </a:prstGeom>
        </p:spPr>
      </p:pic>
      <p:pic>
        <p:nvPicPr>
          <p:cNvPr id="17" name="図 16" descr="ダイアグラム&#10;&#10;自動的に生成された説明">
            <a:extLst>
              <a:ext uri="{FF2B5EF4-FFF2-40B4-BE49-F238E27FC236}">
                <a16:creationId xmlns:a16="http://schemas.microsoft.com/office/drawing/2014/main" id="{BB57EE32-BBCC-FFC5-705C-A3F018D17307}"/>
              </a:ext>
            </a:extLst>
          </p:cNvPr>
          <p:cNvPicPr>
            <a:picLocks noChangeAspect="1"/>
          </p:cNvPicPr>
          <p:nvPr/>
        </p:nvPicPr>
        <p:blipFill>
          <a:blip r:embed="rId9"/>
          <a:stretch>
            <a:fillRect/>
          </a:stretch>
        </p:blipFill>
        <p:spPr>
          <a:xfrm>
            <a:off x="19760141" y="20004420"/>
            <a:ext cx="5028958" cy="3834448"/>
          </a:xfrm>
          <a:prstGeom prst="rect">
            <a:avLst/>
          </a:prstGeom>
        </p:spPr>
      </p:pic>
      <p:pic>
        <p:nvPicPr>
          <p:cNvPr id="18" name="図 17" descr="ダイアグラム&#10;&#10;自動的に生成された説明">
            <a:extLst>
              <a:ext uri="{FF2B5EF4-FFF2-40B4-BE49-F238E27FC236}">
                <a16:creationId xmlns:a16="http://schemas.microsoft.com/office/drawing/2014/main" id="{E6CB3B68-8F84-619F-B4C3-CD1A2C5B0982}"/>
              </a:ext>
            </a:extLst>
          </p:cNvPr>
          <p:cNvPicPr>
            <a:picLocks noChangeAspect="1"/>
          </p:cNvPicPr>
          <p:nvPr/>
        </p:nvPicPr>
        <p:blipFill>
          <a:blip r:embed="rId10"/>
          <a:stretch>
            <a:fillRect/>
          </a:stretch>
        </p:blipFill>
        <p:spPr>
          <a:xfrm>
            <a:off x="3852976" y="28587728"/>
            <a:ext cx="4616602" cy="3328406"/>
          </a:xfrm>
          <a:prstGeom prst="rect">
            <a:avLst/>
          </a:prstGeom>
        </p:spPr>
      </p:pic>
      <p:grpSp>
        <p:nvGrpSpPr>
          <p:cNvPr id="37" name="グループ化 36">
            <a:extLst>
              <a:ext uri="{FF2B5EF4-FFF2-40B4-BE49-F238E27FC236}">
                <a16:creationId xmlns:a16="http://schemas.microsoft.com/office/drawing/2014/main" id="{08838850-05CD-E2F9-CE59-1213256810B2}"/>
              </a:ext>
            </a:extLst>
          </p:cNvPr>
          <p:cNvGrpSpPr/>
          <p:nvPr/>
        </p:nvGrpSpPr>
        <p:grpSpPr>
          <a:xfrm>
            <a:off x="17139794" y="26889603"/>
            <a:ext cx="7970159" cy="7920000"/>
            <a:chOff x="17139794" y="26909923"/>
            <a:chExt cx="7970159" cy="7920000"/>
          </a:xfrm>
        </p:grpSpPr>
        <p:sp>
          <p:nvSpPr>
            <p:cNvPr id="57"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8543" y="31458699"/>
              <a:ext cx="7704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2600" dirty="0">
                  <a:latin typeface="+mn-lt"/>
                  <a:ea typeface="メイリオ" panose="020B0604030504040204" pitchFamily="50" charset="-128"/>
                </a:rPr>
                <a:t>Ouchi Laboratory is engaged in research and development of new smelting and recycling processes for nonferrous metals and aims to achieve the goal of "highly efficient use of energy and resource recycling." We contribute to the development of advanced technologies by efficiently converting energy into metal, and to the realization of a sustainable society by developing innovative resource recycling processes.</a:t>
              </a:r>
              <a:endParaRPr lang="ja-JP" altLang="en-US" sz="2600" dirty="0">
                <a:latin typeface="+mn-lt"/>
                <a:ea typeface="メイリオ" panose="020B0604030504040204" pitchFamily="50" charset="-128"/>
              </a:endParaRPr>
            </a:p>
          </p:txBody>
        </p:sp>
        <p:sp>
          <p:nvSpPr>
            <p:cNvPr id="5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90082" y="26990861"/>
              <a:ext cx="55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Highly efficient metal production and recycling processes</a:t>
              </a:r>
            </a:p>
          </p:txBody>
        </p:sp>
        <p:pic>
          <p:nvPicPr>
            <p:cNvPr id="66" name="図 65"/>
            <p:cNvPicPr>
              <a:picLocks noChangeAspect="1"/>
            </p:cNvPicPr>
            <p:nvPr/>
          </p:nvPicPr>
          <p:blipFill>
            <a:blip r:embed="rId11">
              <a:extLst>
                <a:ext uri="{28A0092B-C50C-407E-A947-70E740481C1C}">
                  <a14:useLocalDpi xmlns:a14="http://schemas.microsoft.com/office/drawing/2010/main" val="0"/>
                </a:ext>
              </a:extLst>
            </a:blip>
            <a:srcRect l="18421" t="8495" r="18421" b="29639"/>
            <a:stretch>
              <a:fillRect/>
            </a:stretch>
          </p:blipFill>
          <p:spPr>
            <a:xfrm>
              <a:off x="17200599" y="26909923"/>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67" name="正方形/長方形 66">
              <a:extLst>
                <a:ext uri="{FF2B5EF4-FFF2-40B4-BE49-F238E27FC236}">
                  <a16:creationId xmlns:a16="http://schemas.microsoft.com/office/drawing/2014/main" id="{54AC3E9E-1AF9-418B-A0E2-C306BD1E4B33}"/>
                </a:ext>
              </a:extLst>
            </p:cNvPr>
            <p:cNvSpPr>
              <a:spLocks noChangeArrowheads="1"/>
            </p:cNvSpPr>
            <p:nvPr/>
          </p:nvSpPr>
          <p:spPr bwMode="auto">
            <a:xfrm>
              <a:off x="17189953" y="26909923"/>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51"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139794" y="29472761"/>
              <a:ext cx="25567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Lecturer</a:t>
              </a:r>
            </a:p>
            <a:p>
              <a:pPr>
                <a:spcBef>
                  <a:spcPct val="0"/>
                </a:spcBef>
                <a:buSzTx/>
                <a:buFontTx/>
                <a:buNone/>
              </a:pPr>
              <a:r>
                <a:rPr lang="en-US" altLang="ja-JP" sz="2800" b="1" u="sng" dirty="0" err="1">
                  <a:solidFill>
                    <a:srgbClr val="DC5F36"/>
                  </a:solidFill>
                  <a:latin typeface="+mn-lt"/>
                  <a:ea typeface="メイリオ" panose="020B0604030504040204" pitchFamily="50" charset="-128"/>
                  <a:sym typeface="Arial" panose="020B0604020202020204" pitchFamily="34" charset="0"/>
                </a:rPr>
                <a:t>Takanari</a:t>
              </a:r>
              <a:r>
                <a:rPr lang="en-US" altLang="ja-JP" sz="2800" b="1" u="sng" dirty="0">
                  <a:solidFill>
                    <a:srgbClr val="DC5F36"/>
                  </a:solidFill>
                  <a:latin typeface="+mn-lt"/>
                  <a:ea typeface="メイリオ" panose="020B0604030504040204" pitchFamily="50" charset="-128"/>
                  <a:sym typeface="Arial" panose="020B0604020202020204" pitchFamily="34" charset="0"/>
                </a:rPr>
                <a:t> </a:t>
              </a:r>
              <a:r>
                <a:rPr lang="en-US" altLang="ja-JP" sz="2800" b="1" u="sng" dirty="0" err="1">
                  <a:solidFill>
                    <a:srgbClr val="DC5F36"/>
                  </a:solidFill>
                  <a:latin typeface="+mn-lt"/>
                  <a:ea typeface="メイリオ" panose="020B0604030504040204" pitchFamily="50" charset="-128"/>
                  <a:sym typeface="Arial" panose="020B0604020202020204" pitchFamily="34" charset="0"/>
                </a:rPr>
                <a:t>Ouchi</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pic>
          <p:nvPicPr>
            <p:cNvPr id="19" name="図 18" descr="ダイアグラム&#10;&#10;自動的に生成された説明">
              <a:extLst>
                <a:ext uri="{FF2B5EF4-FFF2-40B4-BE49-F238E27FC236}">
                  <a16:creationId xmlns:a16="http://schemas.microsoft.com/office/drawing/2014/main" id="{4C6B6AE8-1232-7244-96F1-B06608AFCD77}"/>
                </a:ext>
              </a:extLst>
            </p:cNvPr>
            <p:cNvPicPr>
              <a:picLocks noChangeAspect="1"/>
            </p:cNvPicPr>
            <p:nvPr/>
          </p:nvPicPr>
          <p:blipFill>
            <a:blip r:embed="rId12"/>
            <a:stretch>
              <a:fillRect/>
            </a:stretch>
          </p:blipFill>
          <p:spPr>
            <a:xfrm>
              <a:off x="19679586" y="28444444"/>
              <a:ext cx="5382624" cy="2672390"/>
            </a:xfrm>
            <a:prstGeom prst="rect">
              <a:avLst/>
            </a:prstGeom>
          </p:spPr>
        </p:pic>
      </p:grpSp>
      <p:grpSp>
        <p:nvGrpSpPr>
          <p:cNvPr id="35" name="グループ化 34">
            <a:extLst>
              <a:ext uri="{FF2B5EF4-FFF2-40B4-BE49-F238E27FC236}">
                <a16:creationId xmlns:a16="http://schemas.microsoft.com/office/drawing/2014/main" id="{D8107785-889B-D572-8D4E-E85878BCCB0F}"/>
              </a:ext>
            </a:extLst>
          </p:cNvPr>
          <p:cNvGrpSpPr/>
          <p:nvPr/>
        </p:nvGrpSpPr>
        <p:grpSpPr>
          <a:xfrm>
            <a:off x="9126590" y="26895369"/>
            <a:ext cx="7942158" cy="7978891"/>
            <a:chOff x="9126590" y="26895369"/>
            <a:chExt cx="7942158" cy="7978891"/>
          </a:xfrm>
        </p:grpSpPr>
        <p:pic>
          <p:nvPicPr>
            <p:cNvPr id="20" name="図 19" descr="ダイアグラム&#10;&#10;自動的に生成された説明">
              <a:extLst>
                <a:ext uri="{FF2B5EF4-FFF2-40B4-BE49-F238E27FC236}">
                  <a16:creationId xmlns:a16="http://schemas.microsoft.com/office/drawing/2014/main" id="{876B22FD-3131-9BCC-CA07-BFEEBC8A9F5D}"/>
                </a:ext>
              </a:extLst>
            </p:cNvPr>
            <p:cNvPicPr>
              <a:picLocks noChangeAspect="1"/>
            </p:cNvPicPr>
            <p:nvPr/>
          </p:nvPicPr>
          <p:blipFill rotWithShape="1">
            <a:blip r:embed="rId13"/>
            <a:srcRect l="6975" t="9922" r="4732" b="7620"/>
            <a:stretch/>
          </p:blipFill>
          <p:spPr>
            <a:xfrm>
              <a:off x="11682369" y="28929853"/>
              <a:ext cx="4624431" cy="3232950"/>
            </a:xfrm>
            <a:prstGeom prst="rect">
              <a:avLst/>
            </a:prstGeom>
          </p:spPr>
        </p:pic>
        <p:sp>
          <p:nvSpPr>
            <p:cNvPr id="2" name="テキスト ボックス 60">
              <a:extLst>
                <a:ext uri="{FF2B5EF4-FFF2-40B4-BE49-F238E27FC236}">
                  <a16:creationId xmlns:a16="http://schemas.microsoft.com/office/drawing/2014/main" id="{8437D1AA-31C9-F47E-AEE7-5FBCC577ACFD}"/>
                </a:ext>
              </a:extLst>
            </p:cNvPr>
            <p:cNvSpPr txBox="1">
              <a:spLocks noChangeArrowheads="1"/>
            </p:cNvSpPr>
            <p:nvPr/>
          </p:nvSpPr>
          <p:spPr bwMode="auto">
            <a:xfrm>
              <a:off x="9267338" y="31981160"/>
              <a:ext cx="7704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sz="2600" dirty="0">
                  <a:latin typeface="+mn-lt"/>
                  <a:ea typeface="メイリオ" panose="020B0604030504040204" pitchFamily="50" charset="-128"/>
                </a:rPr>
                <a:t>Nonferrous metals are essential materials for advanced devices and clean technology. Yamanaka Laboratory is engaged in a new attempt to express the value of nonferrous metals to society broadly. Through these projects, we will nurture a new type of design engineers who have both technical knowledge and aesthetic sense.</a:t>
              </a:r>
            </a:p>
          </p:txBody>
        </p:sp>
        <p:sp>
          <p:nvSpPr>
            <p:cNvPr id="4" name="テキスト ボックス 680">
              <a:extLst>
                <a:ext uri="{FF2B5EF4-FFF2-40B4-BE49-F238E27FC236}">
                  <a16:creationId xmlns:a16="http://schemas.microsoft.com/office/drawing/2014/main" id="{3C66F30B-0E21-EB33-14D2-A609D9FC6362}"/>
                </a:ext>
              </a:extLst>
            </p:cNvPr>
            <p:cNvSpPr txBox="1">
              <a:spLocks noChangeArrowheads="1"/>
            </p:cNvSpPr>
            <p:nvPr/>
          </p:nvSpPr>
          <p:spPr bwMode="auto">
            <a:xfrm>
              <a:off x="11448877" y="26990861"/>
              <a:ext cx="55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DC5F36"/>
                  </a:solidFill>
                  <a:latin typeface="+mn-lt"/>
                  <a:ea typeface="メイリオ" panose="020B0604030504040204" pitchFamily="50" charset="-128"/>
                  <a:sym typeface="Arial" panose="020B0604020202020204" pitchFamily="34" charset="0"/>
                </a:rPr>
                <a:t>Development of nonferrous metal products and education of the next design engineers through Design and Prototyping</a:t>
              </a:r>
            </a:p>
          </p:txBody>
        </p:sp>
        <p:sp>
          <p:nvSpPr>
            <p:cNvPr id="7" name="正方形/長方形 6">
              <a:extLst>
                <a:ext uri="{FF2B5EF4-FFF2-40B4-BE49-F238E27FC236}">
                  <a16:creationId xmlns:a16="http://schemas.microsoft.com/office/drawing/2014/main" id="{51854C44-5488-1F29-83E5-EDE9651B96D1}"/>
                </a:ext>
              </a:extLst>
            </p:cNvPr>
            <p:cNvSpPr>
              <a:spLocks noChangeArrowheads="1"/>
            </p:cNvSpPr>
            <p:nvPr/>
          </p:nvSpPr>
          <p:spPr bwMode="auto">
            <a:xfrm>
              <a:off x="9148748" y="26895369"/>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3" name="Rectangle 19">
              <a:extLst>
                <a:ext uri="{FF2B5EF4-FFF2-40B4-BE49-F238E27FC236}">
                  <a16:creationId xmlns:a16="http://schemas.microsoft.com/office/drawing/2014/main" id="{475964F7-D515-1D7F-99A9-3D65FF44455C}"/>
                </a:ext>
              </a:extLst>
            </p:cNvPr>
            <p:cNvSpPr>
              <a:spLocks noChangeArrowheads="1"/>
            </p:cNvSpPr>
            <p:nvPr/>
          </p:nvSpPr>
          <p:spPr bwMode="auto">
            <a:xfrm>
              <a:off x="9126590" y="29414665"/>
              <a:ext cx="20193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err="1">
                  <a:solidFill>
                    <a:srgbClr val="DC5F36"/>
                  </a:solidFill>
                  <a:latin typeface="+mn-lt"/>
                  <a:ea typeface="メイリオ" panose="020B0604030504040204" pitchFamily="50" charset="-128"/>
                  <a:sym typeface="Arial" panose="020B0604020202020204" pitchFamily="34" charset="0"/>
                </a:rPr>
                <a:t>Shunji</a:t>
              </a:r>
              <a:r>
                <a:rPr lang="en-US" altLang="ja-JP" sz="2800" b="1" u="sng" dirty="0">
                  <a:solidFill>
                    <a:srgbClr val="DC5F36"/>
                  </a:solidFill>
                  <a:latin typeface="+mn-lt"/>
                  <a:ea typeface="メイリオ" panose="020B0604030504040204" pitchFamily="50" charset="-128"/>
                  <a:sym typeface="Arial" panose="020B0604020202020204" pitchFamily="34" charset="0"/>
                </a:rPr>
                <a:t> </a:t>
              </a:r>
            </a:p>
            <a:p>
              <a:pPr>
                <a:spcBef>
                  <a:spcPct val="0"/>
                </a:spcBef>
                <a:buSzTx/>
                <a:buFontTx/>
                <a:buNone/>
              </a:pPr>
              <a:r>
                <a:rPr lang="en-US" altLang="ja-JP" sz="2800" b="1" u="sng" dirty="0">
                  <a:solidFill>
                    <a:srgbClr val="DC5F36"/>
                  </a:solidFill>
                  <a:latin typeface="+mn-lt"/>
                  <a:ea typeface="メイリオ" panose="020B0604030504040204" pitchFamily="50" charset="-128"/>
                  <a:sym typeface="Arial" panose="020B0604020202020204" pitchFamily="34" charset="0"/>
                </a:rPr>
                <a:t>Yamanaka</a:t>
              </a:r>
              <a:endParaRPr lang="en-US" altLang="ja-JP" sz="2800" b="1" dirty="0">
                <a:solidFill>
                  <a:srgbClr val="DC5F36"/>
                </a:solidFill>
                <a:latin typeface="+mn-lt"/>
                <a:ea typeface="メイリオ" panose="020B0604030504040204" pitchFamily="50" charset="-128"/>
                <a:sym typeface="Arial" panose="020B0604020202020204" pitchFamily="34" charset="0"/>
              </a:endParaRPr>
            </a:p>
          </p:txBody>
        </p:sp>
        <p:pic>
          <p:nvPicPr>
            <p:cNvPr id="21" name="図 20" descr="スーツを着た男性&#10;&#10;中程度の精度で自動的に生成された説明">
              <a:extLst>
                <a:ext uri="{FF2B5EF4-FFF2-40B4-BE49-F238E27FC236}">
                  <a16:creationId xmlns:a16="http://schemas.microsoft.com/office/drawing/2014/main" id="{2F685D8A-5D86-3830-7417-F2A327A45DA6}"/>
                </a:ext>
              </a:extLst>
            </p:cNvPr>
            <p:cNvPicPr>
              <a:picLocks noChangeAspect="1"/>
            </p:cNvPicPr>
            <p:nvPr/>
          </p:nvPicPr>
          <p:blipFill rotWithShape="1">
            <a:blip r:embed="rId14"/>
            <a:srcRect l="17586" t="13695" r="28103" b="26171"/>
            <a:stretch/>
          </p:blipFill>
          <p:spPr>
            <a:xfrm>
              <a:off x="9163827" y="26916978"/>
              <a:ext cx="2160000" cy="2390400"/>
            </a:xfrm>
            <a:prstGeom prst="rect">
              <a:avLst/>
            </a:prstGeom>
          </p:spPr>
        </p:pic>
      </p:grpSp>
    </p:spTree>
    <p:extLst>
      <p:ext uri="{BB962C8B-B14F-4D97-AF65-F5344CB8AC3E}">
        <p14:creationId xmlns:p14="http://schemas.microsoft.com/office/powerpoint/2010/main" val="929737473"/>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TotalTime>
  <Words>692</Words>
  <Application>Microsoft Office PowerPoint</Application>
  <PresentationFormat>ユーザー設定</PresentationFormat>
  <Paragraphs>51</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Hiragino Kaku Gothic Pro W3</vt:lpstr>
      <vt:lpstr>Lucida Grande</vt:lpstr>
      <vt:lpstr>ＭＳ Ｐゴシック</vt:lpstr>
      <vt:lpstr>メイリオ</vt:lpstr>
      <vt:lpstr>Yu Gothic</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Miyazaki1</cp:lastModifiedBy>
  <cp:revision>44</cp:revision>
  <cp:lastPrinted>2022-05-06T10:14:59Z</cp:lastPrinted>
  <dcterms:created xsi:type="dcterms:W3CDTF">2017-03-13T07:23:39Z</dcterms:created>
  <dcterms:modified xsi:type="dcterms:W3CDTF">2023-04-18T02:34:32Z</dcterms:modified>
</cp:coreProperties>
</file>