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26208038" cy="37079238"/>
  <p:notesSz cx="6807200" cy="9939338"/>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F73"/>
    <a:srgbClr val="DC5F36"/>
    <a:srgbClr val="C94F75"/>
    <a:srgbClr val="DD90A8"/>
    <a:srgbClr val="E6E6E6"/>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74"/>
    <p:restoredTop sz="94674"/>
  </p:normalViewPr>
  <p:slideViewPr>
    <p:cSldViewPr snapToGrid="0" snapToObjects="1">
      <p:cViewPr>
        <p:scale>
          <a:sx n="86" d="100"/>
          <a:sy n="86" d="100"/>
        </p:scale>
        <p:origin x="60" y="-8058"/>
      </p:cViewPr>
      <p:guideLst/>
    </p:cSldViewPr>
  </p:slideViewPr>
  <p:notesTextViewPr>
    <p:cViewPr>
      <p:scale>
        <a:sx n="1" d="1"/>
        <a:sy n="1" d="1"/>
      </p:scale>
      <p:origin x="0" y="0"/>
    </p:cViewPr>
  </p:notesTextViewPr>
  <p:notesViewPr>
    <p:cSldViewPr snapToGrid="0" snapToObjects="1">
      <p:cViewPr varScale="1">
        <p:scale>
          <a:sx n="156" d="100"/>
          <a:sy n="156" d="100"/>
        </p:scale>
        <p:origin x="4296" y="192"/>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8474337-8D95-F64F-9754-9FF7F8AA0BCF}" type="datetimeFigureOut">
              <a:rPr kumimoji="1" lang="ja-JP" altLang="en-US" smtClean="0"/>
              <a:t>2024/6/4</a:t>
            </a:fld>
            <a:endParaRPr kumimoji="1" lang="ja-JP" altLang="en-US"/>
          </a:p>
        </p:txBody>
      </p:sp>
      <p:sp>
        <p:nvSpPr>
          <p:cNvPr id="4" name="スライド イメージ プレースホルダー 3"/>
          <p:cNvSpPr>
            <a:spLocks noGrp="1" noRot="1" noChangeAspect="1"/>
          </p:cNvSpPr>
          <p:nvPr>
            <p:ph type="sldImg" idx="2"/>
          </p:nvPr>
        </p:nvSpPr>
        <p:spPr>
          <a:xfrm>
            <a:off x="2219325" y="1243013"/>
            <a:ext cx="23685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416262B6-DC25-A942-B04B-2298AC61B7F6}" type="slidenum">
              <a:rPr kumimoji="1" lang="ja-JP" altLang="en-US" smtClean="0"/>
              <a:t>‹#›</a:t>
            </a:fld>
            <a:endParaRPr kumimoji="1" lang="ja-JP" altLang="en-US"/>
          </a:p>
        </p:txBody>
      </p:sp>
    </p:spTree>
    <p:extLst>
      <p:ext uri="{BB962C8B-B14F-4D97-AF65-F5344CB8AC3E}">
        <p14:creationId xmlns:p14="http://schemas.microsoft.com/office/powerpoint/2010/main" val="908284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6262B6-DC25-A942-B04B-2298AC61B7F6}" type="slidenum">
              <a:rPr kumimoji="1" lang="ja-JP" altLang="en-US" smtClean="0"/>
              <a:t>1</a:t>
            </a:fld>
            <a:endParaRPr kumimoji="1" lang="ja-JP" altLang="en-US"/>
          </a:p>
        </p:txBody>
      </p:sp>
    </p:spTree>
    <p:extLst>
      <p:ext uri="{BB962C8B-B14F-4D97-AF65-F5344CB8AC3E}">
        <p14:creationId xmlns:p14="http://schemas.microsoft.com/office/powerpoint/2010/main" val="1840487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2024/6/4</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1023815" y="812660"/>
            <a:ext cx="14847555" cy="784830"/>
          </a:xfrm>
          <a:prstGeom prst="rect">
            <a:avLst/>
          </a:prstGeom>
          <a:noFill/>
        </p:spPr>
        <p:txBody>
          <a:bodyPr wrap="square" rtlCol="0">
            <a:spAutoFit/>
          </a:bodyPr>
          <a:lstStyle/>
          <a:p>
            <a:pPr>
              <a:lnSpc>
                <a:spcPct val="150000"/>
              </a:lnSpc>
            </a:pPr>
            <a:r>
              <a:rPr lang="en-US" altLang="ja-JP" sz="3000" spc="300" dirty="0">
                <a:solidFill>
                  <a:schemeClr val="bg1"/>
                </a:solidFill>
                <a:ea typeface="Hiragino Kaku Gothic Pro W3" charset="-128"/>
                <a:cs typeface="Hiragino Kaku Gothic Pro W3" charset="-128"/>
              </a:rPr>
              <a:t>Recycling for Non-ferrous Metals and Rare Metals</a:t>
            </a:r>
            <a:endParaRPr lang="ja-JP" altLang="en-US" sz="3000" spc="300" dirty="0">
              <a:solidFill>
                <a:schemeClr val="bg1"/>
              </a:solidFill>
              <a:ea typeface="Hiragino Kaku Gothic Pro W3" charset="-128"/>
              <a:cs typeface="Hiragino Kaku Gothic Pro W3" charset="-128"/>
            </a:endParaRPr>
          </a:p>
        </p:txBody>
      </p:sp>
      <p:sp>
        <p:nvSpPr>
          <p:cNvPr id="24" name="テキスト ボックス 23"/>
          <p:cNvSpPr txBox="1"/>
          <p:nvPr/>
        </p:nvSpPr>
        <p:spPr>
          <a:xfrm>
            <a:off x="15305658" y="838887"/>
            <a:ext cx="9874580" cy="784830"/>
          </a:xfrm>
          <a:prstGeom prst="rect">
            <a:avLst/>
          </a:prstGeom>
          <a:noFill/>
        </p:spPr>
        <p:txBody>
          <a:bodyPr wrap="square" rtlCol="0">
            <a:spAutoFit/>
          </a:bodyPr>
          <a:lstStyle/>
          <a:p>
            <a:pPr algn="r">
              <a:lnSpc>
                <a:spcPct val="150000"/>
              </a:lnSpc>
            </a:pPr>
            <a:r>
              <a:rPr lang="en-US" altLang="ja-JP" sz="3000" spc="300" dirty="0">
                <a:solidFill>
                  <a:schemeClr val="bg1"/>
                </a:solidFill>
                <a:ea typeface="Arial" charset="0"/>
                <a:cs typeface="Arial" charset="0"/>
              </a:rPr>
              <a:t>Fw-401</a:t>
            </a:r>
            <a:endParaRPr lang="ja-JP" altLang="en-US" sz="3000" spc="300" dirty="0">
              <a:solidFill>
                <a:schemeClr val="bg1"/>
              </a:solidFill>
              <a:ea typeface="Arial" charset="0"/>
              <a:cs typeface="Arial" charset="0"/>
            </a:endParaRPr>
          </a:p>
        </p:txBody>
      </p:sp>
      <p:sp>
        <p:nvSpPr>
          <p:cNvPr id="11" name="テキスト ボックス 10">
            <a:extLst>
              <a:ext uri="{FF2B5EF4-FFF2-40B4-BE49-F238E27FC236}">
                <a16:creationId xmlns:a16="http://schemas.microsoft.com/office/drawing/2014/main" id="{97B17EA9-0195-4F42-86F7-6194C8BCB03F}"/>
              </a:ext>
            </a:extLst>
          </p:cNvPr>
          <p:cNvSpPr txBox="1"/>
          <p:nvPr/>
        </p:nvSpPr>
        <p:spPr>
          <a:xfrm>
            <a:off x="900019" y="2280042"/>
            <a:ext cx="24408000" cy="1631216"/>
          </a:xfrm>
          <a:prstGeom prst="rect">
            <a:avLst/>
          </a:prstGeom>
          <a:noFill/>
        </p:spPr>
        <p:txBody>
          <a:bodyPr wrap="square" rtlCol="0">
            <a:noAutofit/>
          </a:bodyPr>
          <a:lstStyle/>
          <a:p>
            <a:pPr algn="ctr"/>
            <a:r>
              <a:rPr kumimoji="1" lang="en-US" altLang="ja-JP" sz="5400" u="none" spc="1500" dirty="0">
                <a:effectLst/>
                <a:ea typeface="Hiragino Kaku Gothic Pro W3" charset="-128"/>
                <a:cs typeface="Hiragino Kaku Gothic Pro W3" charset="-128"/>
              </a:rPr>
              <a:t>Endowed Research Unit for</a:t>
            </a:r>
          </a:p>
          <a:p>
            <a:pPr algn="ctr"/>
            <a:r>
              <a:rPr kumimoji="1" lang="en-US" altLang="ja-JP" sz="5400" u="none" spc="1500" dirty="0">
                <a:effectLst/>
                <a:ea typeface="Hiragino Kaku Gothic Pro W3" charset="-128"/>
                <a:cs typeface="Hiragino Kaku Gothic Pro W3" charset="-128"/>
              </a:rPr>
              <a:t>Non-ferrous Metals Resource Recovery Engineering</a:t>
            </a:r>
          </a:p>
          <a:p>
            <a:pPr algn="ctr"/>
            <a:r>
              <a:rPr lang="en-US" altLang="ja-JP" sz="5400" spc="1500" dirty="0">
                <a:ea typeface="Hiragino Kaku Gothic Pro W3" charset="-128"/>
                <a:cs typeface="Hiragino Kaku Gothic Pro W3" charset="-128"/>
              </a:rPr>
              <a:t>(JX Metals Endowed Unit)</a:t>
            </a:r>
            <a:endParaRPr kumimoji="1" lang="ja-JP" altLang="en-US" sz="5400" u="none" spc="1500" dirty="0">
              <a:effectLst/>
              <a:ea typeface="Hiragino Kaku Gothic Pro W3" charset="-128"/>
              <a:cs typeface="Hiragino Kaku Gothic Pro W3" charset="-128"/>
            </a:endParaRPr>
          </a:p>
        </p:txBody>
      </p:sp>
      <p:sp>
        <p:nvSpPr>
          <p:cNvPr id="12" name="テキスト ボックス 11">
            <a:extLst>
              <a:ext uri="{FF2B5EF4-FFF2-40B4-BE49-F238E27FC236}">
                <a16:creationId xmlns:a16="http://schemas.microsoft.com/office/drawing/2014/main" id="{587504C6-3DAA-4C89-961A-513EA39093AF}"/>
              </a:ext>
            </a:extLst>
          </p:cNvPr>
          <p:cNvSpPr txBox="1"/>
          <p:nvPr/>
        </p:nvSpPr>
        <p:spPr>
          <a:xfrm>
            <a:off x="900019" y="5140602"/>
            <a:ext cx="24408000" cy="1169551"/>
          </a:xfrm>
          <a:prstGeom prst="rect">
            <a:avLst/>
          </a:prstGeom>
          <a:noFill/>
        </p:spPr>
        <p:txBody>
          <a:bodyPr wrap="square" rtlCol="0">
            <a:spAutoFit/>
          </a:bodyPr>
          <a:lstStyle/>
          <a:p>
            <a:pPr algn="ctr"/>
            <a:r>
              <a:rPr kumimoji="1" lang="en-US" altLang="ja-JP" sz="7000" u="none" spc="600" dirty="0">
                <a:effectLst/>
                <a:ea typeface="Hiragino Kaku Gothic Pro W3" charset="-128"/>
                <a:cs typeface="Hiragino Kaku Gothic Pro W3" charset="-128"/>
              </a:rPr>
              <a:t>[ </a:t>
            </a:r>
            <a:r>
              <a:rPr lang="en-US" altLang="ja-JP" sz="7000" spc="600" dirty="0">
                <a:ea typeface="Hiragino Kaku Gothic Pro W3" charset="-128"/>
                <a:cs typeface="Hiragino Kaku Gothic Pro W3" charset="-128"/>
              </a:rPr>
              <a:t>Towards Highly Sustainable Society </a:t>
            </a:r>
            <a:r>
              <a:rPr kumimoji="1" lang="en-US" altLang="ja-JP" sz="7000" u="none" spc="600" dirty="0">
                <a:effectLst/>
                <a:ea typeface="Hiragino Kaku Gothic Pro W3" charset="-128"/>
                <a:cs typeface="Hiragino Kaku Gothic Pro W3" charset="-128"/>
              </a:rPr>
              <a:t>]</a:t>
            </a:r>
            <a:endParaRPr kumimoji="1" lang="ja-JP" altLang="en-US" sz="7000" u="none" spc="600" dirty="0">
              <a:effectLst/>
              <a:ea typeface="Hiragino Kaku Gothic Pro W3" charset="-128"/>
              <a:cs typeface="Hiragino Kaku Gothic Pro W3" charset="-128"/>
            </a:endParaRPr>
          </a:p>
        </p:txBody>
      </p:sp>
      <p:sp>
        <p:nvSpPr>
          <p:cNvPr id="13" name="テキスト ボックス 12">
            <a:extLst>
              <a:ext uri="{FF2B5EF4-FFF2-40B4-BE49-F238E27FC236}">
                <a16:creationId xmlns:a16="http://schemas.microsoft.com/office/drawing/2014/main" id="{7EA18E19-2F38-4C72-AB14-0783C2B7977C}"/>
              </a:ext>
            </a:extLst>
          </p:cNvPr>
          <p:cNvSpPr txBox="1"/>
          <p:nvPr/>
        </p:nvSpPr>
        <p:spPr>
          <a:xfrm>
            <a:off x="900019" y="6244729"/>
            <a:ext cx="24408000" cy="1015663"/>
          </a:xfrm>
          <a:prstGeom prst="rect">
            <a:avLst/>
          </a:prstGeom>
          <a:noFill/>
        </p:spPr>
        <p:txBody>
          <a:bodyPr wrap="square" rtlCol="0">
            <a:spAutoFit/>
          </a:bodyPr>
          <a:lstStyle/>
          <a:p>
            <a:pPr algn="ctr">
              <a:lnSpc>
                <a:spcPct val="150000"/>
              </a:lnSpc>
            </a:pPr>
            <a:r>
              <a:rPr lang="en-US" altLang="ja-JP" sz="4000" spc="300" dirty="0">
                <a:ea typeface="Calibri" charset="0"/>
                <a:cs typeface="Calibri" charset="0"/>
              </a:rPr>
              <a:t>Institute of Industrial Science, Endowed Chairs</a:t>
            </a:r>
            <a:endParaRPr kumimoji="1" lang="ja-JP" altLang="en-US" sz="4000" u="none" spc="300" baseline="0" dirty="0">
              <a:effectLst/>
              <a:ea typeface="Calibri" charset="0"/>
              <a:cs typeface="Calibri" charset="0"/>
            </a:endParaRPr>
          </a:p>
        </p:txBody>
      </p:sp>
      <p:sp>
        <p:nvSpPr>
          <p:cNvPr id="14" name="テキスト ボックス 13">
            <a:extLst>
              <a:ext uri="{FF2B5EF4-FFF2-40B4-BE49-F238E27FC236}">
                <a16:creationId xmlns:a16="http://schemas.microsoft.com/office/drawing/2014/main" id="{BC23D4AA-D429-4FF4-BEA4-06E9D420DB7D}"/>
              </a:ext>
            </a:extLst>
          </p:cNvPr>
          <p:cNvSpPr txBox="1"/>
          <p:nvPr/>
        </p:nvSpPr>
        <p:spPr>
          <a:xfrm>
            <a:off x="9944100" y="8630662"/>
            <a:ext cx="15177146" cy="784830"/>
          </a:xfrm>
          <a:prstGeom prst="rect">
            <a:avLst/>
          </a:prstGeom>
          <a:noFill/>
        </p:spPr>
        <p:txBody>
          <a:bodyPr wrap="square" rtlCol="0">
            <a:spAutoFit/>
          </a:bodyPr>
          <a:lstStyle/>
          <a:p>
            <a:pPr algn="r">
              <a:lnSpc>
                <a:spcPct val="150000"/>
              </a:lnSpc>
            </a:pPr>
            <a:r>
              <a:rPr lang="en-US" altLang="ja-JP" sz="3000" spc="300" dirty="0">
                <a:ea typeface="Arial" charset="0"/>
                <a:cs typeface="Arial" charset="0"/>
              </a:rPr>
              <a:t>http://www.metals-recycling.iis.u-tokyo.ac.jp/</a:t>
            </a:r>
            <a:endParaRPr kumimoji="1" lang="ja-JP" altLang="en-US" sz="3000" u="none" spc="300" baseline="0" dirty="0">
              <a:effectLst/>
              <a:ea typeface="Arial" charset="0"/>
              <a:cs typeface="Arial" charset="0"/>
            </a:endParaRPr>
          </a:p>
        </p:txBody>
      </p:sp>
      <p:sp>
        <p:nvSpPr>
          <p:cNvPr id="23" name="テキスト ボックス 22">
            <a:extLst>
              <a:ext uri="{FF2B5EF4-FFF2-40B4-BE49-F238E27FC236}">
                <a16:creationId xmlns:a16="http://schemas.microsoft.com/office/drawing/2014/main" id="{1F985680-4516-4F0F-ABC1-2B804521A717}"/>
              </a:ext>
            </a:extLst>
          </p:cNvPr>
          <p:cNvSpPr txBox="1"/>
          <p:nvPr/>
        </p:nvSpPr>
        <p:spPr>
          <a:xfrm>
            <a:off x="5867400" y="7724065"/>
            <a:ext cx="14309524" cy="784830"/>
          </a:xfrm>
          <a:prstGeom prst="rect">
            <a:avLst/>
          </a:prstGeom>
          <a:noFill/>
        </p:spPr>
        <p:txBody>
          <a:bodyPr wrap="square" rtlCol="0">
            <a:spAutoFit/>
          </a:bodyPr>
          <a:lstStyle/>
          <a:p>
            <a:pPr algn="ctr">
              <a:lnSpc>
                <a:spcPct val="150000"/>
              </a:lnSpc>
            </a:pPr>
            <a:r>
              <a:rPr lang="en-US" altLang="ja-JP" sz="3000" spc="300" dirty="0">
                <a:ea typeface="Hiragino Kaku Gothic Pro W3" charset="-128"/>
                <a:cs typeface="Hiragino Kaku Gothic Pro W3" charset="-128"/>
              </a:rPr>
              <a:t>Non-ferrous Metals Resource Recovery Engineering</a:t>
            </a:r>
          </a:p>
        </p:txBody>
      </p:sp>
      <p:sp>
        <p:nvSpPr>
          <p:cNvPr id="25" name="正方形/長方形 3">
            <a:extLst>
              <a:ext uri="{FF2B5EF4-FFF2-40B4-BE49-F238E27FC236}">
                <a16:creationId xmlns:a16="http://schemas.microsoft.com/office/drawing/2014/main" id="{2BC1CC57-B3FC-4382-8E07-70D579C22D79}"/>
              </a:ext>
            </a:extLst>
          </p:cNvPr>
          <p:cNvSpPr>
            <a:spLocks noChangeArrowheads="1"/>
          </p:cNvSpPr>
          <p:nvPr/>
        </p:nvSpPr>
        <p:spPr bwMode="auto">
          <a:xfrm>
            <a:off x="1785367" y="11716584"/>
            <a:ext cx="11052033" cy="6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a:lnSpc>
                <a:spcPts val="4700"/>
              </a:lnSpc>
              <a:spcBef>
                <a:spcPct val="0"/>
              </a:spcBef>
              <a:buSzTx/>
              <a:buNone/>
            </a:pPr>
            <a:r>
              <a:rPr lang="en-US" altLang="ja-JP" sz="4000" b="1" u="sng" dirty="0">
                <a:solidFill>
                  <a:srgbClr val="2A3F73"/>
                </a:solidFill>
                <a:latin typeface="+mn-lt"/>
                <a:ea typeface="メイリオ" panose="020B0604030504040204" pitchFamily="50" charset="-128"/>
                <a:sym typeface="Arial" panose="020B0604020202020204" pitchFamily="34" charset="0"/>
              </a:rPr>
              <a:t>Sponsor:  JX </a:t>
            </a:r>
            <a:r>
              <a:rPr lang="en-US" altLang="ja-JP" sz="4000" b="1" u="sng" dirty="0" smtClean="0">
                <a:solidFill>
                  <a:srgbClr val="2A3F73"/>
                </a:solidFill>
                <a:latin typeface="+mn-lt"/>
                <a:ea typeface="メイリオ" panose="020B0604030504040204" pitchFamily="50" charset="-128"/>
                <a:sym typeface="Arial" panose="020B0604020202020204" pitchFamily="34" charset="0"/>
              </a:rPr>
              <a:t>Metals </a:t>
            </a:r>
            <a:r>
              <a:rPr lang="en-US" altLang="ja-JP" sz="4000" b="1" u="sng" dirty="0">
                <a:solidFill>
                  <a:srgbClr val="2A3F73"/>
                </a:solidFill>
                <a:latin typeface="+mn-lt"/>
                <a:ea typeface="メイリオ" panose="020B0604030504040204" pitchFamily="50" charset="-128"/>
                <a:sym typeface="Arial" panose="020B0604020202020204" pitchFamily="34" charset="0"/>
              </a:rPr>
              <a:t>Corporation</a:t>
            </a:r>
          </a:p>
        </p:txBody>
      </p:sp>
      <p:sp>
        <p:nvSpPr>
          <p:cNvPr id="26" name="正方形/長方形 3">
            <a:extLst>
              <a:ext uri="{FF2B5EF4-FFF2-40B4-BE49-F238E27FC236}">
                <a16:creationId xmlns:a16="http://schemas.microsoft.com/office/drawing/2014/main" id="{4FCFAA72-7D5E-45A1-B1C4-DED9BCA01718}"/>
              </a:ext>
            </a:extLst>
          </p:cNvPr>
          <p:cNvSpPr>
            <a:spLocks noChangeArrowheads="1"/>
          </p:cNvSpPr>
          <p:nvPr/>
        </p:nvSpPr>
        <p:spPr bwMode="auto">
          <a:xfrm>
            <a:off x="1649718" y="12430241"/>
            <a:ext cx="11323332" cy="546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di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Recycling valuable materials is crucial for sustainable </a:t>
            </a:r>
            <a:r>
              <a:rPr lang="en-US" altLang="ja-JP" sz="3000" b="1" dirty="0" smtClean="0">
                <a:latin typeface="+mn-lt"/>
                <a:ea typeface="メイリオ" panose="020B0604030504040204" pitchFamily="50" charset="-128"/>
                <a:sym typeface="Arial" panose="020B0604020202020204" pitchFamily="34" charset="0"/>
              </a:rPr>
              <a:t>societal</a:t>
            </a:r>
          </a:p>
          <a:p>
            <a:pPr algn="dist">
              <a:lnSpc>
                <a:spcPts val="4700"/>
              </a:lnSpc>
              <a:spcBef>
                <a:spcPct val="0"/>
              </a:spcBef>
              <a:buSzTx/>
              <a:buNone/>
            </a:pPr>
            <a:r>
              <a:rPr lang="en-US" altLang="ja-JP" sz="3000" b="1" dirty="0" smtClean="0">
                <a:latin typeface="+mn-lt"/>
                <a:ea typeface="メイリオ" panose="020B0604030504040204" pitchFamily="50" charset="-128"/>
                <a:sym typeface="Arial" panose="020B0604020202020204" pitchFamily="34" charset="0"/>
              </a:rPr>
              <a:t>development, with the depletion of high-quality natural resources</a:t>
            </a:r>
            <a:r>
              <a:rPr lang="ja-JP" altLang="en-US" sz="3000" b="1" dirty="0">
                <a:latin typeface="+mn-lt"/>
                <a:ea typeface="メイリオ" panose="020B0604030504040204" pitchFamily="50" charset="-128"/>
                <a:sym typeface="Arial" panose="020B0604020202020204" pitchFamily="34" charset="0"/>
              </a:rPr>
              <a:t>　</a:t>
            </a:r>
            <a:r>
              <a:rPr lang="en-US" altLang="ja-JP" sz="3000" b="1" dirty="0" smtClean="0">
                <a:latin typeface="+mn-lt"/>
                <a:ea typeface="メイリオ" panose="020B0604030504040204" pitchFamily="50" charset="-128"/>
                <a:sym typeface="Arial" panose="020B0604020202020204" pitchFamily="34" charset="0"/>
              </a:rPr>
              <a:t>and </a:t>
            </a:r>
            <a:r>
              <a:rPr lang="en-US" altLang="ja-JP" sz="3000" b="1" dirty="0">
                <a:latin typeface="+mn-lt"/>
                <a:ea typeface="メイリオ" panose="020B0604030504040204" pitchFamily="50" charset="-128"/>
                <a:sym typeface="Arial" panose="020B0604020202020204" pitchFamily="34" charset="0"/>
              </a:rPr>
              <a:t>the rise of resource nationalism globally. In Japan, advancing</a:t>
            </a:r>
          </a:p>
          <a:p>
            <a:pPr algn="di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the recycling of both rare and base metals has become a </a:t>
            </a:r>
            <a:r>
              <a:rPr lang="en-US" altLang="ja-JP" sz="3000" b="1" dirty="0" smtClean="0">
                <a:latin typeface="+mn-lt"/>
                <a:ea typeface="メイリオ" panose="020B0604030504040204" pitchFamily="50" charset="-128"/>
                <a:sym typeface="Arial" panose="020B0604020202020204" pitchFamily="34" charset="0"/>
              </a:rPr>
              <a:t>vital issue</a:t>
            </a:r>
            <a:r>
              <a:rPr lang="en-US" altLang="ja-JP" sz="3000" b="1" dirty="0">
                <a:latin typeface="+mn-lt"/>
                <a:ea typeface="メイリオ" panose="020B0604030504040204" pitchFamily="50" charset="-128"/>
                <a:sym typeface="Arial" panose="020B0604020202020204" pitchFamily="34" charset="0"/>
              </a:rPr>
              <a:t>.</a:t>
            </a:r>
          </a:p>
          <a:p>
            <a:pPr algn="just">
              <a:lnSpc>
                <a:spcPts val="4700"/>
              </a:lnSpc>
              <a:spcBef>
                <a:spcPct val="0"/>
              </a:spcBef>
              <a:buSzTx/>
              <a:buNone/>
            </a:pPr>
            <a:r>
              <a:rPr lang="en-US" altLang="ja-JP" sz="3000" b="1" dirty="0">
                <a:latin typeface="+mn-lt"/>
                <a:ea typeface="メイリオ" panose="020B0604030504040204" pitchFamily="50" charset="-128"/>
                <a:sym typeface="Arial" panose="020B0604020202020204" pitchFamily="34" charset="0"/>
              </a:rPr>
              <a:t>This research unit focuses on developing </a:t>
            </a:r>
            <a:r>
              <a:rPr lang="en-US" altLang="ja-JP" sz="3000" b="1" dirty="0" smtClean="0">
                <a:latin typeface="+mn-lt"/>
                <a:ea typeface="メイリオ" panose="020B0604030504040204" pitchFamily="50" charset="-128"/>
                <a:sym typeface="Arial" panose="020B0604020202020204" pitchFamily="34" charset="0"/>
              </a:rPr>
              <a:t>innovative, environmentally </a:t>
            </a:r>
            <a:r>
              <a:rPr lang="en-US" altLang="ja-JP" sz="3000" b="1" dirty="0">
                <a:latin typeface="+mn-lt"/>
                <a:ea typeface="メイリオ" panose="020B0604030504040204" pitchFamily="50" charset="-128"/>
                <a:sym typeface="Arial" panose="020B0604020202020204" pitchFamily="34" charset="0"/>
              </a:rPr>
              <a:t>harmonious recycling technologies for </a:t>
            </a:r>
            <a:r>
              <a:rPr lang="en-US" altLang="ja-JP" sz="3000" b="1" dirty="0" smtClean="0">
                <a:latin typeface="+mn-lt"/>
                <a:ea typeface="メイリオ" panose="020B0604030504040204" pitchFamily="50" charset="-128"/>
                <a:sym typeface="Arial" panose="020B0604020202020204" pitchFamily="34" charset="0"/>
              </a:rPr>
              <a:t>non-ferrous and </a:t>
            </a:r>
            <a:r>
              <a:rPr lang="en-US" altLang="ja-JP" sz="3000" b="1" dirty="0">
                <a:latin typeface="+mn-lt"/>
                <a:ea typeface="メイリオ" panose="020B0604030504040204" pitchFamily="50" charset="-128"/>
                <a:sym typeface="Arial" panose="020B0604020202020204" pitchFamily="34" charset="0"/>
              </a:rPr>
              <a:t>rare metals using advanced smelting and </a:t>
            </a:r>
            <a:r>
              <a:rPr lang="en-US" altLang="ja-JP" sz="3000" b="1" dirty="0" smtClean="0">
                <a:latin typeface="+mn-lt"/>
                <a:ea typeface="メイリオ" panose="020B0604030504040204" pitchFamily="50" charset="-128"/>
                <a:sym typeface="Arial" panose="020B0604020202020204" pitchFamily="34" charset="0"/>
              </a:rPr>
              <a:t>refining techniques</a:t>
            </a:r>
            <a:r>
              <a:rPr lang="en-US" altLang="ja-JP" sz="3000" b="1" dirty="0">
                <a:latin typeface="+mn-lt"/>
                <a:ea typeface="メイリオ" panose="020B0604030504040204" pitchFamily="50" charset="-128"/>
                <a:sym typeface="Arial" panose="020B0604020202020204" pitchFamily="34" charset="0"/>
              </a:rPr>
              <a:t>. It also collaborates with industry partners to </a:t>
            </a:r>
            <a:r>
              <a:rPr lang="en-US" altLang="ja-JP" sz="3000" b="1" dirty="0" smtClean="0">
                <a:latin typeface="+mn-lt"/>
                <a:ea typeface="メイリオ" panose="020B0604030504040204" pitchFamily="50" charset="-128"/>
                <a:sym typeface="Arial" panose="020B0604020202020204" pitchFamily="34" charset="0"/>
              </a:rPr>
              <a:t>nurture young </a:t>
            </a:r>
            <a:r>
              <a:rPr lang="en-US" altLang="ja-JP" sz="3000" b="1" dirty="0">
                <a:latin typeface="+mn-lt"/>
                <a:ea typeface="メイリオ" panose="020B0604030504040204" pitchFamily="50" charset="-128"/>
                <a:sym typeface="Arial" panose="020B0604020202020204" pitchFamily="34" charset="0"/>
              </a:rPr>
              <a:t>researchers and engineers in this field.</a:t>
            </a:r>
          </a:p>
        </p:txBody>
      </p:sp>
      <p:sp>
        <p:nvSpPr>
          <p:cNvPr id="27" name="正方形/長方形 26">
            <a:extLst>
              <a:ext uri="{FF2B5EF4-FFF2-40B4-BE49-F238E27FC236}">
                <a16:creationId xmlns:a16="http://schemas.microsoft.com/office/drawing/2014/main" id="{F4CB5291-5488-45E6-9878-986116407FC9}"/>
              </a:ext>
            </a:extLst>
          </p:cNvPr>
          <p:cNvSpPr/>
          <p:nvPr/>
        </p:nvSpPr>
        <p:spPr>
          <a:xfrm>
            <a:off x="15305331" y="11616831"/>
            <a:ext cx="9799637" cy="1900520"/>
          </a:xfrm>
          <a:prstGeom prst="rect">
            <a:avLst/>
          </a:prstGeom>
          <a:ln>
            <a:noFill/>
          </a:ln>
        </p:spPr>
        <p:txBody>
          <a:bodyPr wrap="square" anchor="b" anchorCtr="0">
            <a:spAutoFit/>
          </a:bodyPr>
          <a:lstStyle/>
          <a:p>
            <a:pPr algn="just">
              <a:lnSpc>
                <a:spcPts val="4700"/>
              </a:lnSpc>
              <a:spcBef>
                <a:spcPct val="0"/>
              </a:spcBef>
              <a:tabLst>
                <a:tab pos="2600325" algn="l"/>
              </a:tabLst>
            </a:pPr>
            <a:r>
              <a:rPr lang="en-US" altLang="ja-JP" sz="3200" dirty="0">
                <a:ea typeface="メイリオ" panose="020B0604030504040204" pitchFamily="50" charset="-128"/>
                <a:sym typeface="Arial" panose="020B0604020202020204" pitchFamily="34" charset="0"/>
              </a:rPr>
              <a:t>1st period:	January 2012 to December 2016 (5 years)</a:t>
            </a:r>
          </a:p>
          <a:p>
            <a:pPr algn="just">
              <a:lnSpc>
                <a:spcPts val="4700"/>
              </a:lnSpc>
              <a:spcBef>
                <a:spcPct val="0"/>
              </a:spcBef>
              <a:tabLst>
                <a:tab pos="2600325" algn="l"/>
              </a:tabLst>
            </a:pPr>
            <a:r>
              <a:rPr lang="en-US" altLang="ja-JP" sz="3200" dirty="0">
                <a:ea typeface="メイリオ" panose="020B0604030504040204" pitchFamily="50" charset="-128"/>
                <a:sym typeface="Arial" panose="020B0604020202020204" pitchFamily="34" charset="0"/>
              </a:rPr>
              <a:t>2nd period:	January 2017 to December 2021 (5 years)</a:t>
            </a:r>
          </a:p>
          <a:p>
            <a:pPr algn="just">
              <a:lnSpc>
                <a:spcPts val="4700"/>
              </a:lnSpc>
              <a:spcBef>
                <a:spcPct val="0"/>
              </a:spcBef>
              <a:tabLst>
                <a:tab pos="2600325" algn="l"/>
              </a:tabLst>
            </a:pPr>
            <a:r>
              <a:rPr lang="en-US" altLang="ja-JP" sz="3200" b="1" dirty="0">
                <a:solidFill>
                  <a:srgbClr val="2A3F73"/>
                </a:solidFill>
                <a:ea typeface="メイリオ" panose="020B0604030504040204" pitchFamily="50" charset="-128"/>
                <a:sym typeface="Arial" panose="020B0604020202020204" pitchFamily="34" charset="0"/>
              </a:rPr>
              <a:t>3rd period:</a:t>
            </a:r>
            <a:r>
              <a:rPr lang="en-US" altLang="ja-JP" sz="3200" b="1" dirty="0">
                <a:solidFill>
                  <a:srgbClr val="DC5F36"/>
                </a:solidFill>
                <a:ea typeface="メイリオ" panose="020B0604030504040204" pitchFamily="50" charset="-128"/>
                <a:sym typeface="Arial" panose="020B0604020202020204" pitchFamily="34" charset="0"/>
              </a:rPr>
              <a:t>	</a:t>
            </a:r>
            <a:r>
              <a:rPr lang="en-US" altLang="ja-JP" sz="3200" b="1" dirty="0">
                <a:solidFill>
                  <a:srgbClr val="2A3F73"/>
                </a:solidFill>
                <a:ea typeface="メイリオ" panose="020B0604030504040204" pitchFamily="50" charset="-128"/>
                <a:sym typeface="Arial" panose="020B0604020202020204" pitchFamily="34" charset="0"/>
              </a:rPr>
              <a:t>January 2022 to December 2026 (5 years)</a:t>
            </a:r>
            <a:endParaRPr lang="ja-JP" altLang="en-US" sz="3200" b="1" dirty="0">
              <a:solidFill>
                <a:srgbClr val="2A3F73"/>
              </a:solidFill>
              <a:ea typeface="メイリオ" panose="020B0604030504040204" pitchFamily="50" charset="-128"/>
              <a:sym typeface="Arial" panose="020B0604020202020204" pitchFamily="34" charset="0"/>
            </a:endParaRPr>
          </a:p>
        </p:txBody>
      </p:sp>
      <p:sp>
        <p:nvSpPr>
          <p:cNvPr id="28" name="テキスト ボックス 27">
            <a:extLst>
              <a:ext uri="{FF2B5EF4-FFF2-40B4-BE49-F238E27FC236}">
                <a16:creationId xmlns:a16="http://schemas.microsoft.com/office/drawing/2014/main" id="{E79EF740-B378-4A58-820D-935A2F58DE02}"/>
              </a:ext>
            </a:extLst>
          </p:cNvPr>
          <p:cNvSpPr txBox="1"/>
          <p:nvPr/>
        </p:nvSpPr>
        <p:spPr>
          <a:xfrm>
            <a:off x="13536935" y="11616831"/>
            <a:ext cx="1722331" cy="784830"/>
          </a:xfrm>
          <a:prstGeom prst="rect">
            <a:avLst/>
          </a:prstGeom>
          <a:noFill/>
          <a:ln>
            <a:noFill/>
          </a:ln>
        </p:spPr>
        <p:txBody>
          <a:bodyPr wrap="none" rtlCol="0" anchor="ctr">
            <a:spAutoFit/>
          </a:bodyPr>
          <a:lstStyle/>
          <a:p>
            <a:pPr algn="ctr"/>
            <a:endParaRPr kumimoji="1" lang="en-US" altLang="ja-JP" sz="900" dirty="0">
              <a:ea typeface="メイリオ" panose="020B0604030504040204" pitchFamily="50" charset="-128"/>
            </a:endParaRPr>
          </a:p>
          <a:p>
            <a:pPr algn="ctr"/>
            <a:r>
              <a:rPr kumimoji="1" lang="en-US" altLang="ja-JP" sz="3600" dirty="0">
                <a:ea typeface="メイリオ" panose="020B0604030504040204" pitchFamily="50" charset="-128"/>
              </a:rPr>
              <a:t>[</a:t>
            </a:r>
            <a:r>
              <a:rPr kumimoji="1" lang="en-US" altLang="ja-JP" sz="800" dirty="0">
                <a:ea typeface="メイリオ" panose="020B0604030504040204" pitchFamily="50" charset="-128"/>
              </a:rPr>
              <a:t> </a:t>
            </a:r>
            <a:r>
              <a:rPr lang="en-US" altLang="ja-JP" sz="3600" dirty="0">
                <a:ea typeface="メイリオ" panose="020B0604030504040204" pitchFamily="50" charset="-128"/>
              </a:rPr>
              <a:t>Period</a:t>
            </a:r>
            <a:r>
              <a:rPr kumimoji="1" lang="ja-JP" altLang="en-US" sz="800" dirty="0">
                <a:ea typeface="メイリオ" panose="020B0604030504040204" pitchFamily="50" charset="-128"/>
              </a:rPr>
              <a:t> </a:t>
            </a:r>
            <a:r>
              <a:rPr kumimoji="1" lang="en-US" altLang="ja-JP" sz="3600" dirty="0">
                <a:ea typeface="メイリオ" panose="020B0604030504040204" pitchFamily="50" charset="-128"/>
              </a:rPr>
              <a:t>]</a:t>
            </a:r>
          </a:p>
        </p:txBody>
      </p:sp>
      <p:sp>
        <p:nvSpPr>
          <p:cNvPr id="29" name="正方形/長方形 28">
            <a:extLst>
              <a:ext uri="{FF2B5EF4-FFF2-40B4-BE49-F238E27FC236}">
                <a16:creationId xmlns:a16="http://schemas.microsoft.com/office/drawing/2014/main" id="{81F6B4AC-F2DB-4AE7-AB7C-5659F30C97CE}"/>
              </a:ext>
            </a:extLst>
          </p:cNvPr>
          <p:cNvSpPr/>
          <p:nvPr/>
        </p:nvSpPr>
        <p:spPr>
          <a:xfrm>
            <a:off x="13455650" y="13588250"/>
            <a:ext cx="11649318" cy="4131900"/>
          </a:xfrm>
          <a:prstGeom prst="rect">
            <a:avLst/>
          </a:prstGeom>
          <a:ln w="28575">
            <a:solidFill>
              <a:srgbClr val="2A3F73"/>
            </a:solidFill>
          </a:ln>
        </p:spPr>
        <p:txBody>
          <a:bodyPr wrap="square" anchor="t" anchorCtr="0">
            <a:spAutoFit/>
          </a:bodyPr>
          <a:lstStyle/>
          <a:p>
            <a:pPr algn="just">
              <a:lnSpc>
                <a:spcPct val="125000"/>
              </a:lnSpc>
              <a:spcBef>
                <a:spcPct val="0"/>
              </a:spcBef>
            </a:pPr>
            <a:r>
              <a:rPr lang="en-US" altLang="ja-JP" sz="3000" b="1" dirty="0">
                <a:solidFill>
                  <a:srgbClr val="2A3F73"/>
                </a:solidFill>
                <a:ea typeface="メイリオ" panose="020B0604030504040204" pitchFamily="50" charset="-128"/>
                <a:sym typeface="Arial" panose="020B0604020202020204" pitchFamily="34" charset="0"/>
              </a:rPr>
              <a:t>In the second period, this unit advanced and strengthened the activities undertaken in the first period and spread awareness about the significance of this field among the general public, especially young generation (under high-school age) and their parents. </a:t>
            </a:r>
          </a:p>
          <a:p>
            <a:pPr algn="just">
              <a:lnSpc>
                <a:spcPct val="125000"/>
              </a:lnSpc>
              <a:spcBef>
                <a:spcPct val="0"/>
              </a:spcBef>
            </a:pPr>
            <a:r>
              <a:rPr lang="en-US" altLang="ja-JP" sz="3000" b="1" dirty="0">
                <a:solidFill>
                  <a:srgbClr val="2A3F73"/>
                </a:solidFill>
                <a:ea typeface="メイリオ" panose="020B0604030504040204" pitchFamily="50" charset="-128"/>
                <a:sym typeface="Arial" panose="020B0604020202020204" pitchFamily="34" charset="0"/>
              </a:rPr>
              <a:t>In the third period starting from January 2022, in addition to the past activities, we are developing newer activities focusing on SDGs and STEAM education</a:t>
            </a:r>
            <a:r>
              <a:rPr lang="en-US" altLang="ja-JP" sz="3000" b="1" dirty="0" smtClean="0">
                <a:solidFill>
                  <a:srgbClr val="2A3F73"/>
                </a:solidFill>
                <a:ea typeface="メイリオ" panose="020B0604030504040204" pitchFamily="50" charset="-128"/>
                <a:sym typeface="Arial" panose="020B0604020202020204" pitchFamily="34" charset="0"/>
              </a:rPr>
              <a:t>.</a:t>
            </a:r>
            <a:endParaRPr lang="en-US" altLang="ja-JP" sz="3000" b="1" dirty="0">
              <a:solidFill>
                <a:srgbClr val="2A3F73"/>
              </a:solidFill>
              <a:ea typeface="メイリオ" panose="020B0604030504040204" pitchFamily="50" charset="-128"/>
              <a:sym typeface="Arial" panose="020B0604020202020204" pitchFamily="34" charset="0"/>
            </a:endParaRPr>
          </a:p>
        </p:txBody>
      </p:sp>
      <p:sp>
        <p:nvSpPr>
          <p:cNvPr id="30" name="Rectangle 11">
            <a:extLst>
              <a:ext uri="{FF2B5EF4-FFF2-40B4-BE49-F238E27FC236}">
                <a16:creationId xmlns:a16="http://schemas.microsoft.com/office/drawing/2014/main" id="{D7B3192B-B288-440F-91BD-C82D4143E34F}"/>
              </a:ext>
            </a:extLst>
          </p:cNvPr>
          <p:cNvSpPr>
            <a:spLocks/>
          </p:cNvSpPr>
          <p:nvPr/>
        </p:nvSpPr>
        <p:spPr bwMode="auto">
          <a:xfrm>
            <a:off x="1557338" y="9729788"/>
            <a:ext cx="22796500" cy="1630800"/>
          </a:xfrm>
          <a:prstGeom prst="rect">
            <a:avLst/>
          </a:prstGeom>
          <a:solidFill>
            <a:srgbClr val="2A3F73"/>
          </a:solid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endParaRPr lang="en-US" altLang="ja-JP" sz="7200" dirty="0">
              <a:solidFill>
                <a:schemeClr val="bg1"/>
              </a:solidFill>
              <a:latin typeface="+mn-lt"/>
              <a:ea typeface="メイリオ" panose="020B0604030504040204" pitchFamily="50" charset="-128"/>
            </a:endParaRPr>
          </a:p>
        </p:txBody>
      </p:sp>
      <p:cxnSp>
        <p:nvCxnSpPr>
          <p:cNvPr id="31" name="直線コネクタ 30">
            <a:extLst>
              <a:ext uri="{FF2B5EF4-FFF2-40B4-BE49-F238E27FC236}">
                <a16:creationId xmlns:a16="http://schemas.microsoft.com/office/drawing/2014/main" id="{384C94A2-599D-4990-BD2B-32BA4B29B4BD}"/>
              </a:ext>
            </a:extLst>
          </p:cNvPr>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0EC9775-5FE3-4F66-8D92-B068BF83B5F4}"/>
              </a:ext>
            </a:extLst>
          </p:cNvPr>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5C9585F5-6D0B-4F9A-9619-143851BA6249}"/>
              </a:ext>
            </a:extLst>
          </p:cNvPr>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0195E543-07D9-405C-A887-FB0B0C85A994}"/>
              </a:ext>
            </a:extLst>
          </p:cNvPr>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正方形/長方形 3">
            <a:extLst>
              <a:ext uri="{FF2B5EF4-FFF2-40B4-BE49-F238E27FC236}">
                <a16:creationId xmlns:a16="http://schemas.microsoft.com/office/drawing/2014/main" id="{13127C23-CE32-4AF6-A9D8-65C6BF9480F4}"/>
              </a:ext>
            </a:extLst>
          </p:cNvPr>
          <p:cNvSpPr>
            <a:spLocks noChangeArrowheads="1"/>
          </p:cNvSpPr>
          <p:nvPr/>
        </p:nvSpPr>
        <p:spPr bwMode="auto">
          <a:xfrm>
            <a:off x="1227343" y="18065841"/>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en-US" altLang="ja-JP" sz="4400" b="1" u="sng" dirty="0">
                <a:solidFill>
                  <a:srgbClr val="2A3F73"/>
                </a:solidFill>
                <a:latin typeface="+mn-lt"/>
                <a:ea typeface="メイリオ" panose="020B0604030504040204" pitchFamily="50" charset="-128"/>
                <a:sym typeface="Arial" panose="020B0604020202020204" pitchFamily="34" charset="0"/>
              </a:rPr>
              <a:t>Research Group</a:t>
            </a:r>
            <a:r>
              <a:rPr lang="ja-JP" altLang="en-US" sz="4400" b="1" dirty="0">
                <a:solidFill>
                  <a:srgbClr val="DC5F36"/>
                </a:solidFill>
                <a:latin typeface="+mn-lt"/>
                <a:ea typeface="メイリオ" panose="020B0604030504040204" pitchFamily="50" charset="-128"/>
                <a:sym typeface="Arial" panose="020B0604020202020204" pitchFamily="34" charset="0"/>
              </a:rPr>
              <a:t>　</a:t>
            </a:r>
            <a:endParaRPr lang="en-US" altLang="ja-JP" sz="4400" b="1" dirty="0">
              <a:solidFill>
                <a:srgbClr val="DC5F36"/>
              </a:solidFill>
              <a:latin typeface="+mn-lt"/>
              <a:ea typeface="メイリオ" panose="020B0604030504040204" pitchFamily="50" charset="-128"/>
              <a:sym typeface="Arial" panose="020B0604020202020204" pitchFamily="34" charset="0"/>
            </a:endParaRPr>
          </a:p>
        </p:txBody>
      </p:sp>
      <p:pic>
        <p:nvPicPr>
          <p:cNvPr id="40" name="図 39">
            <a:extLst>
              <a:ext uri="{FF2B5EF4-FFF2-40B4-BE49-F238E27FC236}">
                <a16:creationId xmlns:a16="http://schemas.microsoft.com/office/drawing/2014/main" id="{75843CF2-7183-4B22-9770-E7E4C487B0CE}"/>
              </a:ext>
            </a:extLst>
          </p:cNvPr>
          <p:cNvPicPr>
            <a:picLocks noChangeAspect="1"/>
          </p:cNvPicPr>
          <p:nvPr/>
        </p:nvPicPr>
        <p:blipFill rotWithShape="1">
          <a:blip r:embed="rId3">
            <a:extLst>
              <a:ext uri="{28A0092B-C50C-407E-A947-70E740481C1C}">
                <a14:useLocalDpi xmlns:a14="http://schemas.microsoft.com/office/drawing/2010/main" val="0"/>
              </a:ext>
            </a:extLst>
          </a:blip>
          <a:srcRect l="15598" t="5065" r="21445" b="42726"/>
          <a:stretch/>
        </p:blipFill>
        <p:spPr>
          <a:xfrm>
            <a:off x="1110557" y="18878001"/>
            <a:ext cx="2161308" cy="2390400"/>
          </a:xfrm>
          <a:prstGeom prst="rect">
            <a:avLst/>
          </a:prstGeom>
        </p:spPr>
      </p:pic>
      <p:sp>
        <p:nvSpPr>
          <p:cNvPr id="41" name="正方形/長方形 40">
            <a:extLst>
              <a:ext uri="{FF2B5EF4-FFF2-40B4-BE49-F238E27FC236}">
                <a16:creationId xmlns:a16="http://schemas.microsoft.com/office/drawing/2014/main" id="{54AC3E9E-1AF9-418B-A0E2-C306BD1E4B33}"/>
              </a:ext>
            </a:extLst>
          </p:cNvPr>
          <p:cNvSpPr>
            <a:spLocks noChangeArrowheads="1"/>
          </p:cNvSpPr>
          <p:nvPr/>
        </p:nvSpPr>
        <p:spPr bwMode="auto">
          <a:xfrm>
            <a:off x="1108752"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42"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266946" y="18936000"/>
            <a:ext cx="56859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2A3F73"/>
                </a:solidFill>
                <a:latin typeface="+mn-lt"/>
                <a:ea typeface="メイリオ" panose="020B0604030504040204" pitchFamily="50" charset="-128"/>
                <a:sym typeface="Arial" panose="020B0604020202020204" pitchFamily="34" charset="0"/>
              </a:rPr>
              <a:t>Developing New High-Efficiency Recycling Technologies for</a:t>
            </a:r>
          </a:p>
          <a:p>
            <a:pPr>
              <a:spcBef>
                <a:spcPct val="0"/>
              </a:spcBef>
              <a:buSzTx/>
              <a:buNone/>
            </a:pPr>
            <a:r>
              <a:rPr lang="en-US" altLang="ja-JP" sz="3000" b="1" dirty="0">
                <a:solidFill>
                  <a:srgbClr val="2A3F73"/>
                </a:solidFill>
                <a:latin typeface="+mn-lt"/>
                <a:ea typeface="メイリオ" panose="020B0604030504040204" pitchFamily="50" charset="-128"/>
                <a:sym typeface="Arial" panose="020B0604020202020204" pitchFamily="34" charset="0"/>
              </a:rPr>
              <a:t>Rare Metals</a:t>
            </a:r>
          </a:p>
        </p:txBody>
      </p:sp>
      <p:sp>
        <p:nvSpPr>
          <p:cNvPr id="47"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237491" y="21430445"/>
            <a:ext cx="20193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err="1">
                <a:solidFill>
                  <a:srgbClr val="2A3F73"/>
                </a:solidFill>
                <a:latin typeface="+mn-lt"/>
                <a:ea typeface="メイリオ" panose="020B0604030504040204" pitchFamily="50" charset="-128"/>
                <a:sym typeface="Arial" panose="020B0604020202020204" pitchFamily="34" charset="0"/>
              </a:rPr>
              <a:t>Harumasa</a:t>
            </a:r>
            <a:r>
              <a:rPr lang="ja-JP" altLang="en-US" sz="2800" b="1" u="sng" dirty="0">
                <a:solidFill>
                  <a:srgbClr val="2A3F73"/>
                </a:solidFill>
                <a:latin typeface="+mn-lt"/>
                <a:ea typeface="メイリオ" panose="020B0604030504040204" pitchFamily="50" charset="-128"/>
                <a:sym typeface="Arial" panose="020B0604020202020204" pitchFamily="34" charset="0"/>
              </a:rPr>
              <a:t> </a:t>
            </a:r>
            <a:endParaRPr lang="en-US" altLang="ja-JP" sz="2800" b="1" u="sng" dirty="0">
              <a:solidFill>
                <a:srgbClr val="2A3F73"/>
              </a:solidFill>
              <a:latin typeface="+mn-lt"/>
              <a:ea typeface="メイリオ" panose="020B0604030504040204" pitchFamily="50" charset="-128"/>
              <a:sym typeface="Arial" panose="020B0604020202020204" pitchFamily="34" charset="0"/>
            </a:endParaRPr>
          </a:p>
          <a:p>
            <a:pPr>
              <a:spcBef>
                <a:spcPct val="0"/>
              </a:spcBef>
              <a:buSzTx/>
              <a:buFontTx/>
              <a:buNone/>
            </a:pPr>
            <a:r>
              <a:rPr lang="en-US" altLang="ja-JP" sz="2800" b="1" u="sng" dirty="0" err="1">
                <a:solidFill>
                  <a:srgbClr val="2A3F73"/>
                </a:solidFill>
                <a:latin typeface="+mn-lt"/>
                <a:ea typeface="メイリオ" panose="020B0604030504040204" pitchFamily="50" charset="-128"/>
                <a:sym typeface="Arial" panose="020B0604020202020204" pitchFamily="34" charset="0"/>
              </a:rPr>
              <a:t>Kurokawa</a:t>
            </a:r>
            <a:endParaRPr lang="en-US" altLang="ja-JP" sz="2800" b="1" dirty="0">
              <a:solidFill>
                <a:srgbClr val="2A3F73"/>
              </a:solidFill>
              <a:latin typeface="+mn-lt"/>
              <a:ea typeface="メイリオ" panose="020B0604030504040204" pitchFamily="50" charset="-128"/>
              <a:sym typeface="Arial" panose="020B0604020202020204" pitchFamily="34" charset="0"/>
            </a:endParaRPr>
          </a:p>
        </p:txBody>
      </p:sp>
      <p:sp>
        <p:nvSpPr>
          <p:cNvPr id="4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85097" y="18951936"/>
            <a:ext cx="55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2A3F73"/>
                </a:solidFill>
                <a:latin typeface="+mn-lt"/>
                <a:ea typeface="メイリオ" panose="020B0604030504040204" pitchFamily="50" charset="-128"/>
                <a:sym typeface="Arial" panose="020B0604020202020204" pitchFamily="34" charset="0"/>
              </a:rPr>
              <a:t>Optimization of Non-Ferrous Metal Smelting Processes</a:t>
            </a:r>
          </a:p>
        </p:txBody>
      </p:sp>
      <p:pic>
        <p:nvPicPr>
          <p:cNvPr id="53" name="図 52" descr="スーツを着た男性&#10;&#10;自動的に生成された説明">
            <a:extLst>
              <a:ext uri="{FF2B5EF4-FFF2-40B4-BE49-F238E27FC236}">
                <a16:creationId xmlns:a16="http://schemas.microsoft.com/office/drawing/2014/main" id="{FF2C1A2B-1F6A-4226-8BBD-3A135E0AB6CE}"/>
              </a:ext>
            </a:extLst>
          </p:cNvPr>
          <p:cNvPicPr>
            <a:picLocks noChangeAspect="1"/>
          </p:cNvPicPr>
          <p:nvPr/>
        </p:nvPicPr>
        <p:blipFill rotWithShape="1">
          <a:blip r:embed="rId4"/>
          <a:srcRect l="19473" t="5417" r="16874" b="39795"/>
          <a:stretch/>
        </p:blipFill>
        <p:spPr>
          <a:xfrm>
            <a:off x="17190549" y="18873251"/>
            <a:ext cx="2160000" cy="2390400"/>
          </a:xfrm>
          <a:prstGeom prst="rect">
            <a:avLst/>
          </a:prstGeom>
        </p:spPr>
      </p:pic>
      <p:pic>
        <p:nvPicPr>
          <p:cNvPr id="60" name="図 59"/>
          <p:cNvPicPr>
            <a:picLocks noChangeAspect="1"/>
          </p:cNvPicPr>
          <p:nvPr/>
        </p:nvPicPr>
        <p:blipFill>
          <a:blip r:embed="rId5">
            <a:extLst>
              <a:ext uri="{28A0092B-C50C-407E-A947-70E740481C1C}">
                <a14:useLocalDpi xmlns:a14="http://schemas.microsoft.com/office/drawing/2010/main" val="0"/>
              </a:ext>
            </a:extLst>
          </a:blip>
          <a:srcRect l="16397" t="9046" r="16936" b="33679"/>
          <a:stretch>
            <a:fillRect/>
          </a:stretch>
        </p:blipFill>
        <p:spPr>
          <a:xfrm>
            <a:off x="1116765" y="26897389"/>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61" name="正方形/長方形 60">
            <a:extLst>
              <a:ext uri="{FF2B5EF4-FFF2-40B4-BE49-F238E27FC236}">
                <a16:creationId xmlns:a16="http://schemas.microsoft.com/office/drawing/2014/main" id="{54AC3E9E-1AF9-418B-A0E2-C306BD1E4B33}"/>
              </a:ext>
            </a:extLst>
          </p:cNvPr>
          <p:cNvSpPr>
            <a:spLocks noChangeArrowheads="1"/>
          </p:cNvSpPr>
          <p:nvPr/>
        </p:nvSpPr>
        <p:spPr bwMode="auto">
          <a:xfrm>
            <a:off x="1106553" y="26892000"/>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62" name="正方形/長方形 61">
            <a:extLst>
              <a:ext uri="{FF2B5EF4-FFF2-40B4-BE49-F238E27FC236}">
                <a16:creationId xmlns:a16="http://schemas.microsoft.com/office/drawing/2014/main" id="{54AC3E9E-1AF9-418B-A0E2-C306BD1E4B33}"/>
              </a:ext>
            </a:extLst>
          </p:cNvPr>
          <p:cNvSpPr>
            <a:spLocks noChangeArrowheads="1"/>
          </p:cNvSpPr>
          <p:nvPr/>
        </p:nvSpPr>
        <p:spPr bwMode="auto">
          <a:xfrm>
            <a:off x="1718496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64"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225143" y="31418355"/>
            <a:ext cx="770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dirty="0">
                <a:latin typeface="+mn-lt"/>
                <a:ea typeface="メイリオ" panose="020B0604030504040204" pitchFamily="50" charset="-128"/>
                <a:cs typeface="Arial" panose="020B0604020202020204" pitchFamily="34" charset="0"/>
              </a:rPr>
              <a:t>Intellectual property (IP) plays a crucial role in the practical application of technologies and ideas in society. We explore effective methods for IP protection to facilitate societal implementation. Moreover, we leverage IP as a tool to generate new spaces for collaborative innovation. IP not only connects a diverse range of individuals but also fosters the creation of new knowledge and establishes novel platforms for interaction, thereby helping to shape a better future society.</a:t>
            </a:r>
            <a:endParaRPr lang="ja-JP" altLang="en-US" dirty="0">
              <a:latin typeface="+mn-lt"/>
              <a:ea typeface="メイリオ" panose="020B0604030504040204" pitchFamily="50" charset="-128"/>
              <a:cs typeface="Arial" panose="020B0604020202020204" pitchFamily="34" charset="0"/>
            </a:endParaRPr>
          </a:p>
        </p:txBody>
      </p:sp>
      <p:sp>
        <p:nvSpPr>
          <p:cNvPr id="68" name="Rectangle 11">
            <a:extLst>
              <a:ext uri="{FF2B5EF4-FFF2-40B4-BE49-F238E27FC236}">
                <a16:creationId xmlns:a16="http://schemas.microsoft.com/office/drawing/2014/main" id="{8425324B-B7EF-42C2-BF56-F7826571333E}"/>
              </a:ext>
            </a:extLst>
          </p:cNvPr>
          <p:cNvSpPr>
            <a:spLocks/>
          </p:cNvSpPr>
          <p:nvPr/>
        </p:nvSpPr>
        <p:spPr bwMode="auto">
          <a:xfrm>
            <a:off x="1539875" y="9614815"/>
            <a:ext cx="22796500" cy="2100890"/>
          </a:xfrm>
          <a:prstGeom prst="rect">
            <a:avLst/>
          </a:prstGeom>
          <a:noFill/>
          <a:ln>
            <a:noFill/>
          </a:ln>
        </p:spPr>
        <p:txBody>
          <a:bodyPr lIns="177731" tIns="176400" rIns="361471" bIns="177731" anchor="ctr" anchorCtr="1"/>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a:lnSpc>
                <a:spcPts val="3000"/>
              </a:lnSpc>
              <a:buNone/>
            </a:pPr>
            <a:r>
              <a:rPr lang="en-US" altLang="ja-JP" sz="5400" b="1" spc="600" dirty="0">
                <a:solidFill>
                  <a:schemeClr val="bg1"/>
                </a:solidFill>
                <a:latin typeface="+mn-lt"/>
                <a:ea typeface="メイリオ" panose="020B0604030504040204" pitchFamily="50" charset="-128"/>
              </a:rPr>
              <a:t>Industry–University Collaboration Center </a:t>
            </a:r>
          </a:p>
          <a:p>
            <a:pPr algn="ctr" eaLnBrk="1" hangingPunct="1">
              <a:lnSpc>
                <a:spcPts val="3000"/>
              </a:lnSpc>
              <a:buFont typeface="Lucida Grande" charset="0"/>
              <a:buNone/>
            </a:pPr>
            <a:r>
              <a:rPr lang="en-US" altLang="ja-JP" sz="5400" b="1" spc="600" dirty="0">
                <a:solidFill>
                  <a:schemeClr val="bg1"/>
                </a:solidFill>
                <a:latin typeface="+mn-lt"/>
                <a:ea typeface="メイリオ" panose="020B0604030504040204" pitchFamily="50" charset="-128"/>
              </a:rPr>
              <a:t>for Developing New Metal Recycling Processes </a:t>
            </a:r>
          </a:p>
        </p:txBody>
      </p:sp>
      <p:sp>
        <p:nvSpPr>
          <p:cNvPr id="69"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116394" y="21430445"/>
            <a:ext cx="22924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Toru H. Okabe</a:t>
            </a:r>
            <a:endParaRPr lang="en-US" altLang="ja-JP" sz="2800" b="1" dirty="0">
              <a:solidFill>
                <a:srgbClr val="2A3F73"/>
              </a:solidFill>
              <a:latin typeface="+mn-lt"/>
              <a:ea typeface="メイリオ" panose="020B0604030504040204" pitchFamily="50" charset="-128"/>
              <a:sym typeface="Arial" panose="020B0604020202020204" pitchFamily="34" charset="0"/>
            </a:endParaRPr>
          </a:p>
        </p:txBody>
      </p:sp>
      <p:sp>
        <p:nvSpPr>
          <p:cNvPr id="70" name="Rectangle 19">
            <a:extLst>
              <a:ext uri="{FF2B5EF4-FFF2-40B4-BE49-F238E27FC236}">
                <a16:creationId xmlns:a16="http://schemas.microsoft.com/office/drawing/2014/main" id="{43A49013-78EC-4A1B-9196-F48D80F20569}"/>
              </a:ext>
            </a:extLst>
          </p:cNvPr>
          <p:cNvSpPr>
            <a:spLocks noChangeArrowheads="1"/>
          </p:cNvSpPr>
          <p:nvPr/>
        </p:nvSpPr>
        <p:spPr bwMode="auto">
          <a:xfrm>
            <a:off x="9166351" y="21430445"/>
            <a:ext cx="243938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Chiharu </a:t>
            </a:r>
            <a:r>
              <a:rPr lang="en-US" altLang="ja-JP" sz="2800" b="1" u="sng" dirty="0" err="1">
                <a:solidFill>
                  <a:srgbClr val="2A3F73"/>
                </a:solidFill>
                <a:latin typeface="+mn-lt"/>
                <a:ea typeface="メイリオ" panose="020B0604030504040204" pitchFamily="50" charset="-128"/>
                <a:sym typeface="Arial" panose="020B0604020202020204" pitchFamily="34" charset="0"/>
              </a:rPr>
              <a:t>Tokoro</a:t>
            </a:r>
            <a:endParaRPr lang="en-US" altLang="ja-JP" sz="2800" b="1" dirty="0">
              <a:solidFill>
                <a:srgbClr val="2A3F73"/>
              </a:solidFill>
              <a:latin typeface="+mn-lt"/>
              <a:ea typeface="メイリオ" panose="020B0604030504040204" pitchFamily="50" charset="-128"/>
              <a:sym typeface="Arial" panose="020B0604020202020204" pitchFamily="34" charset="0"/>
            </a:endParaRPr>
          </a:p>
        </p:txBody>
      </p:sp>
      <p:sp>
        <p:nvSpPr>
          <p:cNvPr id="71"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1449277" y="18900000"/>
            <a:ext cx="55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2A3F73"/>
                </a:solidFill>
                <a:latin typeface="+mn-lt"/>
                <a:ea typeface="メイリオ" panose="020B0604030504040204" pitchFamily="50" charset="-128"/>
                <a:sym typeface="Arial" panose="020B0604020202020204" pitchFamily="34" charset="0"/>
              </a:rPr>
              <a:t>Development of Separation and Concentration Technologies</a:t>
            </a:r>
          </a:p>
          <a:p>
            <a:pPr>
              <a:spcBef>
                <a:spcPct val="0"/>
              </a:spcBef>
              <a:buSzTx/>
              <a:buNone/>
            </a:pPr>
            <a:r>
              <a:rPr lang="en-US" altLang="ja-JP" sz="3000" b="1" dirty="0">
                <a:solidFill>
                  <a:srgbClr val="2A3F73"/>
                </a:solidFill>
                <a:latin typeface="+mn-lt"/>
                <a:ea typeface="メイリオ" panose="020B0604030504040204" pitchFamily="50" charset="-128"/>
                <a:sym typeface="Arial" panose="020B0604020202020204" pitchFamily="34" charset="0"/>
              </a:rPr>
              <a:t>for Utilizing Waste and Refractory Ores as Resources</a:t>
            </a:r>
          </a:p>
        </p:txBody>
      </p:sp>
      <p:sp>
        <p:nvSpPr>
          <p:cNvPr id="72"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9267738" y="24120000"/>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dirty="0" err="1" smtClean="0">
                <a:latin typeface="+mn-lt"/>
              </a:rPr>
              <a:t>Tokoro</a:t>
            </a:r>
            <a:r>
              <a:rPr lang="en-US" altLang="ja-JP" dirty="0" smtClean="0">
                <a:latin typeface="+mn-lt"/>
              </a:rPr>
              <a:t> laboratory conducts </a:t>
            </a:r>
            <a:r>
              <a:rPr lang="en-US" altLang="ja-JP" dirty="0">
                <a:latin typeface="+mn-lt"/>
              </a:rPr>
              <a:t>research to achieve an </a:t>
            </a:r>
            <a:r>
              <a:rPr lang="en-US" altLang="ja-JP" dirty="0" smtClean="0">
                <a:latin typeface="+mn-lt"/>
              </a:rPr>
              <a:t>energy-efficient separation </a:t>
            </a:r>
            <a:r>
              <a:rPr lang="en-US" altLang="ja-JP" dirty="0">
                <a:latin typeface="+mn-lt"/>
              </a:rPr>
              <a:t>and concentration process that focuses on </a:t>
            </a:r>
            <a:r>
              <a:rPr lang="en-US" altLang="ja-JP" dirty="0" smtClean="0">
                <a:latin typeface="+mn-lt"/>
              </a:rPr>
              <a:t>solid/solid separation </a:t>
            </a:r>
            <a:r>
              <a:rPr lang="en-US" altLang="ja-JP" dirty="0">
                <a:latin typeface="+mn-lt"/>
              </a:rPr>
              <a:t>and concentration without melting down the waste </a:t>
            </a:r>
            <a:r>
              <a:rPr lang="en-US" altLang="ja-JP" dirty="0" smtClean="0">
                <a:latin typeface="+mn-lt"/>
              </a:rPr>
              <a:t>and ores</a:t>
            </a:r>
            <a:r>
              <a:rPr lang="en-US" altLang="ja-JP" dirty="0">
                <a:latin typeface="+mn-lt"/>
              </a:rPr>
              <a:t>. This process acts as a crucial “pre-treatment” or “</a:t>
            </a:r>
            <a:r>
              <a:rPr lang="en-US" altLang="ja-JP" dirty="0" smtClean="0">
                <a:latin typeface="+mn-lt"/>
              </a:rPr>
              <a:t>intermediate treatment</a:t>
            </a:r>
            <a:r>
              <a:rPr lang="en-US" altLang="ja-JP" dirty="0">
                <a:latin typeface="+mn-lt"/>
              </a:rPr>
              <a:t>” in the overall metallurgical </a:t>
            </a:r>
            <a:r>
              <a:rPr lang="en-US" altLang="ja-JP" dirty="0" smtClean="0">
                <a:latin typeface="+mn-lt"/>
              </a:rPr>
              <a:t>or hydrometallurgical processes that </a:t>
            </a:r>
            <a:r>
              <a:rPr lang="en-US" altLang="ja-JP" dirty="0">
                <a:latin typeface="+mn-lt"/>
              </a:rPr>
              <a:t>produce high-purity metals.</a:t>
            </a:r>
            <a:endParaRPr lang="ja-JP" altLang="ja-JP" sz="2600" spc="-150" dirty="0">
              <a:latin typeface="+mn-lt"/>
              <a:ea typeface="メイリオ" panose="020B0604030504040204" pitchFamily="50" charset="-128"/>
            </a:endParaRPr>
          </a:p>
        </p:txBody>
      </p:sp>
      <p:sp>
        <p:nvSpPr>
          <p:cNvPr id="73"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237491" y="24120000"/>
            <a:ext cx="777006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dirty="0">
                <a:latin typeface="+mn-lt"/>
              </a:rPr>
              <a:t>Kurokawa </a:t>
            </a:r>
            <a:r>
              <a:rPr lang="en-US" altLang="ja-JP">
                <a:latin typeface="+mn-lt"/>
              </a:rPr>
              <a:t>Laboratory </a:t>
            </a:r>
            <a:r>
              <a:rPr lang="en-US" altLang="ja-JP" smtClean="0">
                <a:latin typeface="+mn-lt"/>
              </a:rPr>
              <a:t>aims </a:t>
            </a:r>
            <a:r>
              <a:rPr lang="en-US" altLang="ja-JP" dirty="0">
                <a:latin typeface="+mn-lt"/>
              </a:rPr>
              <a:t>to achieve processes </a:t>
            </a:r>
            <a:r>
              <a:rPr lang="en-US" altLang="ja-JP" dirty="0" smtClean="0">
                <a:latin typeface="+mn-lt"/>
              </a:rPr>
              <a:t>that are </a:t>
            </a:r>
            <a:r>
              <a:rPr lang="en-US" altLang="ja-JP" dirty="0">
                <a:latin typeface="+mn-lt"/>
              </a:rPr>
              <a:t>energy-efficient, environmentally sound, and cost-effective </a:t>
            </a:r>
            <a:r>
              <a:rPr lang="en-US" altLang="ja-JP" dirty="0" smtClean="0">
                <a:latin typeface="+mn-lt"/>
              </a:rPr>
              <a:t>by minimizing </a:t>
            </a:r>
            <a:r>
              <a:rPr lang="en-US" altLang="ja-JP" dirty="0">
                <a:latin typeface="+mn-lt"/>
              </a:rPr>
              <a:t>energy consumption in production and maximizing </a:t>
            </a:r>
            <a:r>
              <a:rPr lang="en-US" altLang="ja-JP" dirty="0" smtClean="0">
                <a:latin typeface="+mn-lt"/>
              </a:rPr>
              <a:t>the recovery </a:t>
            </a:r>
            <a:r>
              <a:rPr lang="en-US" altLang="ja-JP" dirty="0">
                <a:latin typeface="+mn-lt"/>
              </a:rPr>
              <a:t>of target metals to reduce waste generation.</a:t>
            </a:r>
            <a:endParaRPr lang="ja-JP" altLang="ja-JP" dirty="0">
              <a:latin typeface="+mn-lt"/>
            </a:endParaRPr>
          </a:p>
        </p:txBody>
      </p:sp>
      <p:sp>
        <p:nvSpPr>
          <p:cNvPr id="74"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100590" y="29452072"/>
            <a:ext cx="25337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Tomoko</a:t>
            </a:r>
            <a:r>
              <a:rPr lang="ja-JP" altLang="en-US" sz="2800" b="1" u="sng" dirty="0">
                <a:solidFill>
                  <a:srgbClr val="2A3F73"/>
                </a:solidFill>
                <a:latin typeface="+mn-lt"/>
                <a:ea typeface="メイリオ" panose="020B0604030504040204" pitchFamily="50" charset="-128"/>
                <a:sym typeface="Arial" panose="020B0604020202020204" pitchFamily="34" charset="0"/>
              </a:rPr>
              <a:t> </a:t>
            </a:r>
            <a:r>
              <a:rPr lang="en-US" altLang="ja-JP" sz="2800" b="1" u="sng" dirty="0">
                <a:solidFill>
                  <a:srgbClr val="2A3F73"/>
                </a:solidFill>
                <a:latin typeface="+mn-lt"/>
                <a:ea typeface="メイリオ" panose="020B0604030504040204" pitchFamily="50" charset="-128"/>
                <a:sym typeface="Arial" panose="020B0604020202020204" pitchFamily="34" charset="0"/>
              </a:rPr>
              <a:t>Sugano</a:t>
            </a:r>
            <a:endParaRPr lang="en-US" altLang="ja-JP" sz="2800" b="1" dirty="0">
              <a:solidFill>
                <a:srgbClr val="2A3F73"/>
              </a:solidFill>
              <a:latin typeface="+mn-lt"/>
              <a:ea typeface="メイリオ" panose="020B0604030504040204" pitchFamily="50" charset="-128"/>
              <a:sym typeface="Arial" panose="020B0604020202020204" pitchFamily="34" charset="0"/>
            </a:endParaRPr>
          </a:p>
        </p:txBody>
      </p:sp>
      <p:sp>
        <p:nvSpPr>
          <p:cNvPr id="75"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406682" y="26928000"/>
            <a:ext cx="55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dirty="0">
                <a:solidFill>
                  <a:srgbClr val="2A3F73"/>
                </a:solidFill>
                <a:latin typeface="+mn-lt"/>
                <a:ea typeface="メイリオ" panose="020B0604030504040204" pitchFamily="50" charset="-128"/>
                <a:sym typeface="Arial" panose="020B0604020202020204" pitchFamily="34" charset="0"/>
              </a:rPr>
              <a:t>Creating New Value from Intellectual Property for a Better</a:t>
            </a:r>
          </a:p>
          <a:p>
            <a:pPr>
              <a:spcBef>
                <a:spcPct val="0"/>
              </a:spcBef>
              <a:buSzTx/>
              <a:buNone/>
            </a:pPr>
            <a:r>
              <a:rPr lang="en-US" altLang="ja-JP" sz="3000" b="1" dirty="0">
                <a:solidFill>
                  <a:srgbClr val="2A3F73"/>
                </a:solidFill>
                <a:latin typeface="+mn-lt"/>
                <a:ea typeface="メイリオ" panose="020B0604030504040204" pitchFamily="50" charset="-128"/>
                <a:sym typeface="Arial" panose="020B0604020202020204" pitchFamily="34" charset="0"/>
              </a:rPr>
              <a:t>Future</a:t>
            </a:r>
          </a:p>
        </p:txBody>
      </p:sp>
      <p:sp>
        <p:nvSpPr>
          <p:cNvPr id="78"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180407" y="24120000"/>
            <a:ext cx="78008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dirty="0">
                <a:latin typeface="+mn-lt"/>
                <a:ea typeface="メイリオ" panose="020B0604030504040204" pitchFamily="50" charset="-128"/>
                <a:cs typeface="Arial" panose="020B0604020202020204" pitchFamily="34" charset="0"/>
              </a:rPr>
              <a:t>Okabe laboratory is dedicated to developing innovative, high-efficiency, and environmentally sound </a:t>
            </a:r>
            <a:r>
              <a:rPr lang="en-US" altLang="ja-JP" dirty="0" smtClean="0">
                <a:latin typeface="+mn-lt"/>
                <a:ea typeface="メイリオ" panose="020B0604030504040204" pitchFamily="50" charset="-128"/>
                <a:cs typeface="Arial" panose="020B0604020202020204" pitchFamily="34" charset="0"/>
              </a:rPr>
              <a:t>recycling technologies </a:t>
            </a:r>
            <a:r>
              <a:rPr lang="en-US" altLang="ja-JP" dirty="0">
                <a:latin typeface="+mn-lt"/>
                <a:ea typeface="メイリオ" panose="020B0604030504040204" pitchFamily="50" charset="-128"/>
                <a:cs typeface="Arial" panose="020B0604020202020204" pitchFamily="34" charset="0"/>
              </a:rPr>
              <a:t>for rare metals such as titanium, which </a:t>
            </a:r>
            <a:r>
              <a:rPr lang="en-US" altLang="ja-JP" dirty="0" smtClean="0">
                <a:latin typeface="+mn-lt"/>
                <a:ea typeface="メイリオ" panose="020B0604030504040204" pitchFamily="50" charset="-128"/>
                <a:cs typeface="Arial" panose="020B0604020202020204" pitchFamily="34" charset="0"/>
              </a:rPr>
              <a:t>is anticipated </a:t>
            </a:r>
            <a:r>
              <a:rPr lang="en-US" altLang="ja-JP" dirty="0">
                <a:latin typeface="+mn-lt"/>
                <a:ea typeface="メイリオ" panose="020B0604030504040204" pitchFamily="50" charset="-128"/>
                <a:cs typeface="Arial" panose="020B0604020202020204" pitchFamily="34" charset="0"/>
              </a:rPr>
              <a:t>to see increased demand as a </a:t>
            </a:r>
            <a:r>
              <a:rPr lang="en-US" altLang="ja-JP" dirty="0" smtClean="0">
                <a:latin typeface="+mn-lt"/>
                <a:ea typeface="メイリオ" panose="020B0604030504040204" pitchFamily="50" charset="-128"/>
                <a:cs typeface="Arial" panose="020B0604020202020204" pitchFamily="34" charset="0"/>
              </a:rPr>
              <a:t>structural material</a:t>
            </a:r>
            <a:r>
              <a:rPr lang="en-US" altLang="ja-JP" dirty="0">
                <a:latin typeface="+mn-lt"/>
                <a:ea typeface="メイリオ" panose="020B0604030504040204" pitchFamily="50" charset="-128"/>
                <a:cs typeface="Arial" panose="020B0604020202020204" pitchFamily="34" charset="0"/>
              </a:rPr>
              <a:t>; tungsten and cobalt, indispensable in tool materials; rhenium, which is used in nickel-based </a:t>
            </a:r>
            <a:r>
              <a:rPr lang="en-US" altLang="ja-JP" dirty="0" err="1" smtClean="0">
                <a:latin typeface="+mn-lt"/>
                <a:ea typeface="メイリオ" panose="020B0604030504040204" pitchFamily="50" charset="-128"/>
                <a:cs typeface="Arial" panose="020B0604020202020204" pitchFamily="34" charset="0"/>
              </a:rPr>
              <a:t>superalloys</a:t>
            </a:r>
            <a:r>
              <a:rPr lang="en-US" altLang="ja-JP" dirty="0">
                <a:latin typeface="+mn-lt"/>
                <a:ea typeface="メイリオ" panose="020B0604030504040204" pitchFamily="50" charset="-128"/>
                <a:cs typeface="Arial" panose="020B0604020202020204" pitchFamily="34" charset="0"/>
              </a:rPr>
              <a:t>; and platinum group metals found in automotive exhaust catalysts.</a:t>
            </a:r>
          </a:p>
        </p:txBody>
      </p:sp>
      <p:pic>
        <p:nvPicPr>
          <p:cNvPr id="58" name="図 57"/>
          <p:cNvPicPr>
            <a:picLocks noChangeAspect="1"/>
          </p:cNvPicPr>
          <p:nvPr/>
        </p:nvPicPr>
        <p:blipFill>
          <a:blip r:embed="rId6">
            <a:extLst>
              <a:ext uri="{28A0092B-C50C-407E-A947-70E740481C1C}">
                <a14:useLocalDpi xmlns:a14="http://schemas.microsoft.com/office/drawing/2010/main" val="0"/>
              </a:ext>
            </a:extLst>
          </a:blip>
          <a:srcRect l="31526" t="7392" r="35141" b="37275"/>
          <a:stretch>
            <a:fillRect/>
          </a:stretch>
        </p:blipFill>
        <p:spPr>
          <a:xfrm>
            <a:off x="9149148" y="18862626"/>
            <a:ext cx="2160000" cy="2390401"/>
          </a:xfrm>
          <a:custGeom>
            <a:avLst/>
            <a:gdLst>
              <a:gd name="connsiteX0" fmla="*/ 0 w 2160000"/>
              <a:gd name="connsiteY0" fmla="*/ 0 h 2390401"/>
              <a:gd name="connsiteX1" fmla="*/ 2160000 w 2160000"/>
              <a:gd name="connsiteY1" fmla="*/ 0 h 2390401"/>
              <a:gd name="connsiteX2" fmla="*/ 2160000 w 2160000"/>
              <a:gd name="connsiteY2" fmla="*/ 2390401 h 2390401"/>
              <a:gd name="connsiteX3" fmla="*/ 0 w 2160000"/>
              <a:gd name="connsiteY3" fmla="*/ 2390401 h 2390401"/>
            </a:gdLst>
            <a:ahLst/>
            <a:cxnLst>
              <a:cxn ang="0">
                <a:pos x="connsiteX0" y="connsiteY0"/>
              </a:cxn>
              <a:cxn ang="0">
                <a:pos x="connsiteX1" y="connsiteY1"/>
              </a:cxn>
              <a:cxn ang="0">
                <a:pos x="connsiteX2" y="connsiteY2"/>
              </a:cxn>
              <a:cxn ang="0">
                <a:pos x="connsiteX3" y="connsiteY3"/>
              </a:cxn>
            </a:cxnLst>
            <a:rect l="l" t="t" r="r" b="b"/>
            <a:pathLst>
              <a:path w="2160000" h="2390401">
                <a:moveTo>
                  <a:pt x="0" y="0"/>
                </a:moveTo>
                <a:lnTo>
                  <a:pt x="2160000" y="0"/>
                </a:lnTo>
                <a:lnTo>
                  <a:pt x="2160000" y="2390401"/>
                </a:lnTo>
                <a:lnTo>
                  <a:pt x="0" y="2390401"/>
                </a:lnTo>
                <a:close/>
              </a:path>
            </a:pathLst>
          </a:custGeom>
        </p:spPr>
      </p:pic>
      <p:sp>
        <p:nvSpPr>
          <p:cNvPr id="76" name="正方形/長方形 75">
            <a:extLst>
              <a:ext uri="{FF2B5EF4-FFF2-40B4-BE49-F238E27FC236}">
                <a16:creationId xmlns:a16="http://schemas.microsoft.com/office/drawing/2014/main" id="{54AC3E9E-1AF9-418B-A0E2-C306BD1E4B33}"/>
              </a:ext>
            </a:extLst>
          </p:cNvPr>
          <p:cNvSpPr>
            <a:spLocks noChangeArrowheads="1"/>
          </p:cNvSpPr>
          <p:nvPr/>
        </p:nvSpPr>
        <p:spPr bwMode="auto">
          <a:xfrm>
            <a:off x="914914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15" name="図 14">
            <a:extLst>
              <a:ext uri="{FF2B5EF4-FFF2-40B4-BE49-F238E27FC236}">
                <a16:creationId xmlns:a16="http://schemas.microsoft.com/office/drawing/2014/main" id="{1F347671-08CC-6F15-757B-E7CAAF2540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5527" y="20434289"/>
            <a:ext cx="5238795" cy="3668266"/>
          </a:xfrm>
          <a:prstGeom prst="rect">
            <a:avLst/>
          </a:prstGeom>
        </p:spPr>
      </p:pic>
      <p:pic>
        <p:nvPicPr>
          <p:cNvPr id="16" name="図 15">
            <a:extLst>
              <a:ext uri="{FF2B5EF4-FFF2-40B4-BE49-F238E27FC236}">
                <a16:creationId xmlns:a16="http://schemas.microsoft.com/office/drawing/2014/main" id="{B477A497-34DA-A5BB-E727-57960E9A1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97003" y="20808000"/>
            <a:ext cx="4331240" cy="3196727"/>
          </a:xfrm>
          <a:prstGeom prst="rect">
            <a:avLst/>
          </a:prstGeom>
        </p:spPr>
      </p:pic>
      <p:pic>
        <p:nvPicPr>
          <p:cNvPr id="17" name="図 16">
            <a:extLst>
              <a:ext uri="{FF2B5EF4-FFF2-40B4-BE49-F238E27FC236}">
                <a16:creationId xmlns:a16="http://schemas.microsoft.com/office/drawing/2014/main" id="{BB57EE32-BBCC-FFC5-705C-A3F018D173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62395" y="20160000"/>
            <a:ext cx="5024449" cy="3834448"/>
          </a:xfrm>
          <a:prstGeom prst="rect">
            <a:avLst/>
          </a:prstGeom>
        </p:spPr>
      </p:pic>
      <p:pic>
        <p:nvPicPr>
          <p:cNvPr id="18" name="図 17">
            <a:extLst>
              <a:ext uri="{FF2B5EF4-FFF2-40B4-BE49-F238E27FC236}">
                <a16:creationId xmlns:a16="http://schemas.microsoft.com/office/drawing/2014/main" id="{E6CB3B68-8F84-619F-B4C3-CD1A2C5B09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5428" y="28234026"/>
            <a:ext cx="4287969" cy="3092372"/>
          </a:xfrm>
          <a:prstGeom prst="rect">
            <a:avLst/>
          </a:prstGeom>
        </p:spPr>
      </p:pic>
      <p:grpSp>
        <p:nvGrpSpPr>
          <p:cNvPr id="37" name="グループ化 36">
            <a:extLst>
              <a:ext uri="{FF2B5EF4-FFF2-40B4-BE49-F238E27FC236}">
                <a16:creationId xmlns:a16="http://schemas.microsoft.com/office/drawing/2014/main" id="{08838850-05CD-E2F9-CE59-1213256810B2}"/>
              </a:ext>
            </a:extLst>
          </p:cNvPr>
          <p:cNvGrpSpPr/>
          <p:nvPr/>
        </p:nvGrpSpPr>
        <p:grpSpPr>
          <a:xfrm>
            <a:off x="17139794" y="26892000"/>
            <a:ext cx="7970159" cy="7931217"/>
            <a:chOff x="17139794" y="26909923"/>
            <a:chExt cx="7970159" cy="7931217"/>
          </a:xfrm>
        </p:grpSpPr>
        <p:sp>
          <p:nvSpPr>
            <p:cNvPr id="57"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308543" y="31424820"/>
              <a:ext cx="770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dirty="0" smtClean="0">
                  <a:latin typeface="+mn-lt"/>
                  <a:ea typeface="メイリオ" panose="020B0604030504040204" pitchFamily="50" charset="-128"/>
                </a:rPr>
                <a:t>Ouchi Laboratory</a:t>
              </a:r>
              <a:r>
                <a:rPr lang="ja-JP" altLang="en-US" dirty="0">
                  <a:latin typeface="+mn-lt"/>
                  <a:ea typeface="メイリオ" panose="020B0604030504040204" pitchFamily="50" charset="-128"/>
                </a:rPr>
                <a:t> </a:t>
              </a:r>
              <a:r>
                <a:rPr lang="en-US" altLang="ja-JP" dirty="0" smtClean="0">
                  <a:latin typeface="+mn-lt"/>
                  <a:ea typeface="メイリオ" panose="020B0604030504040204" pitchFamily="50" charset="-128"/>
                </a:rPr>
                <a:t>focuses </a:t>
              </a:r>
              <a:r>
                <a:rPr lang="en-US" altLang="ja-JP" dirty="0">
                  <a:latin typeface="+mn-lt"/>
                  <a:ea typeface="メイリオ" panose="020B0604030504040204" pitchFamily="50" charset="-128"/>
                </a:rPr>
                <a:t>on developing new methods for processing and recycling non-ferrous </a:t>
              </a:r>
              <a:r>
                <a:rPr lang="en-US" altLang="ja-JP" dirty="0" smtClean="0">
                  <a:latin typeface="+mn-lt"/>
                  <a:ea typeface="メイリオ" panose="020B0604030504040204" pitchFamily="50" charset="-128"/>
                </a:rPr>
                <a:t>metals, </a:t>
              </a:r>
              <a:r>
                <a:rPr lang="en-US" altLang="ja-JP" dirty="0">
                  <a:latin typeface="+mn-lt"/>
                  <a:ea typeface="メイリオ" panose="020B0604030504040204" pitchFamily="50" charset="-128"/>
                </a:rPr>
                <a:t>guided by a commitment to achieving </a:t>
              </a:r>
              <a:r>
                <a:rPr lang="en-US" altLang="ja-JP" dirty="0" smtClean="0">
                  <a:latin typeface="+mn-lt"/>
                  <a:ea typeface="メイリオ" panose="020B0604030504040204" pitchFamily="50" charset="-128"/>
                </a:rPr>
                <a:t>high-efficiency energy </a:t>
              </a:r>
              <a:r>
                <a:rPr lang="en-US" altLang="ja-JP" dirty="0">
                  <a:latin typeface="+mn-lt"/>
                  <a:ea typeface="メイリオ" panose="020B0604030504040204" pitchFamily="50" charset="-128"/>
                </a:rPr>
                <a:t>use and resource </a:t>
              </a:r>
              <a:r>
                <a:rPr lang="en-US" altLang="ja-JP" dirty="0" smtClean="0">
                  <a:latin typeface="+mn-lt"/>
                  <a:ea typeface="メイリオ" panose="020B0604030504040204" pitchFamily="50" charset="-128"/>
                </a:rPr>
                <a:t>recycling.</a:t>
              </a:r>
              <a:r>
                <a:rPr lang="en-US" altLang="ja-JP" dirty="0">
                  <a:latin typeface="+mn-lt"/>
                  <a:ea typeface="メイリオ" panose="020B0604030504040204" pitchFamily="50" charset="-128"/>
                </a:rPr>
                <a:t> </a:t>
              </a:r>
              <a:r>
                <a:rPr lang="en-US" altLang="ja-JP" dirty="0" smtClean="0">
                  <a:latin typeface="+mn-lt"/>
                  <a:ea typeface="メイリオ" panose="020B0604030504040204" pitchFamily="50" charset="-128"/>
                </a:rPr>
                <a:t>We strive to use energy more efficiently in transforming raw materials into metals, </a:t>
              </a:r>
              <a:r>
                <a:rPr lang="en-US" altLang="ja-JP" dirty="0">
                  <a:latin typeface="+mn-lt"/>
                  <a:ea typeface="メイリオ" panose="020B0604030504040204" pitchFamily="50" charset="-128"/>
                </a:rPr>
                <a:t>thereby helping to advance the state of </a:t>
              </a:r>
              <a:r>
                <a:rPr lang="en-US" altLang="ja-JP" dirty="0" smtClean="0">
                  <a:latin typeface="+mn-lt"/>
                  <a:ea typeface="メイリオ" panose="020B0604030504040204" pitchFamily="50" charset="-128"/>
                </a:rPr>
                <a:t>the field</a:t>
              </a:r>
              <a:r>
                <a:rPr lang="en-US" altLang="ja-JP" dirty="0">
                  <a:latin typeface="+mn-lt"/>
                  <a:ea typeface="メイリオ" panose="020B0604030504040204" pitchFamily="50" charset="-128"/>
                </a:rPr>
                <a:t>. We are also innovating recycling processes to facilitate </a:t>
              </a:r>
              <a:r>
                <a:rPr lang="en-US" altLang="ja-JP" dirty="0" smtClean="0">
                  <a:latin typeface="+mn-lt"/>
                  <a:ea typeface="メイリオ" panose="020B0604030504040204" pitchFamily="50" charset="-128"/>
                </a:rPr>
                <a:t>resource recycling, furthering </a:t>
              </a:r>
              <a:r>
                <a:rPr lang="en-US" altLang="ja-JP" dirty="0">
                  <a:latin typeface="+mn-lt"/>
                  <a:ea typeface="メイリオ" panose="020B0604030504040204" pitchFamily="50" charset="-128"/>
                </a:rPr>
                <a:t>our contribution to the creation of a </a:t>
              </a:r>
              <a:r>
                <a:rPr lang="en-US" altLang="ja-JP" dirty="0" smtClean="0">
                  <a:latin typeface="+mn-lt"/>
                  <a:ea typeface="メイリオ" panose="020B0604030504040204" pitchFamily="50" charset="-128"/>
                </a:rPr>
                <a:t>sustainable society</a:t>
              </a:r>
              <a:r>
                <a:rPr lang="en-US" altLang="ja-JP" dirty="0">
                  <a:latin typeface="+mn-lt"/>
                  <a:ea typeface="メイリオ" panose="020B0604030504040204" pitchFamily="50" charset="-128"/>
                </a:rPr>
                <a:t>.</a:t>
              </a:r>
              <a:endParaRPr lang="ja-JP" altLang="en-US" dirty="0">
                <a:latin typeface="+mn-lt"/>
                <a:ea typeface="メイリオ" panose="020B0604030504040204" pitchFamily="50" charset="-128"/>
              </a:endParaRPr>
            </a:p>
          </p:txBody>
        </p:sp>
        <p:sp>
          <p:nvSpPr>
            <p:cNvPr id="5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90082" y="26945923"/>
              <a:ext cx="55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kern="1100" dirty="0">
                  <a:solidFill>
                    <a:srgbClr val="2A3F73"/>
                  </a:solidFill>
                  <a:latin typeface="+mn-lt"/>
                  <a:ea typeface="メイリオ" panose="020B0604030504040204" pitchFamily="50" charset="-128"/>
                  <a:sym typeface="Arial" panose="020B0604020202020204" pitchFamily="34" charset="0"/>
                </a:rPr>
                <a:t>Development of High-Efficiency Metal Manufacturing and</a:t>
              </a:r>
            </a:p>
            <a:p>
              <a:pPr>
                <a:spcBef>
                  <a:spcPct val="0"/>
                </a:spcBef>
                <a:buSzTx/>
                <a:buNone/>
              </a:pPr>
              <a:r>
                <a:rPr lang="en-US" altLang="ja-JP" sz="3000" b="1" kern="1100" dirty="0">
                  <a:solidFill>
                    <a:srgbClr val="2A3F73"/>
                  </a:solidFill>
                  <a:latin typeface="+mn-lt"/>
                  <a:ea typeface="メイリオ" panose="020B0604030504040204" pitchFamily="50" charset="-128"/>
                  <a:sym typeface="Arial" panose="020B0604020202020204" pitchFamily="34" charset="0"/>
                </a:rPr>
                <a:t>Recycling Processes</a:t>
              </a:r>
            </a:p>
          </p:txBody>
        </p:sp>
        <p:pic>
          <p:nvPicPr>
            <p:cNvPr id="66" name="図 65"/>
            <p:cNvPicPr>
              <a:picLocks noChangeAspect="1"/>
            </p:cNvPicPr>
            <p:nvPr/>
          </p:nvPicPr>
          <p:blipFill>
            <a:blip r:embed="rId11">
              <a:extLst>
                <a:ext uri="{28A0092B-C50C-407E-A947-70E740481C1C}">
                  <a14:useLocalDpi xmlns:a14="http://schemas.microsoft.com/office/drawing/2010/main" val="0"/>
                </a:ext>
              </a:extLst>
            </a:blip>
            <a:srcRect l="18421" t="8495" r="18421" b="29639"/>
            <a:stretch>
              <a:fillRect/>
            </a:stretch>
          </p:blipFill>
          <p:spPr>
            <a:xfrm>
              <a:off x="17200599" y="26909923"/>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67" name="正方形/長方形 66">
              <a:extLst>
                <a:ext uri="{FF2B5EF4-FFF2-40B4-BE49-F238E27FC236}">
                  <a16:creationId xmlns:a16="http://schemas.microsoft.com/office/drawing/2014/main" id="{54AC3E9E-1AF9-418B-A0E2-C306BD1E4B33}"/>
                </a:ext>
              </a:extLst>
            </p:cNvPr>
            <p:cNvSpPr>
              <a:spLocks noChangeArrowheads="1"/>
            </p:cNvSpPr>
            <p:nvPr/>
          </p:nvSpPr>
          <p:spPr bwMode="auto">
            <a:xfrm>
              <a:off x="17189953" y="26909923"/>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51"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139794" y="29472761"/>
              <a:ext cx="25567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Project Lecturer</a:t>
              </a:r>
            </a:p>
            <a:p>
              <a:pPr>
                <a:spcBef>
                  <a:spcPct val="0"/>
                </a:spcBef>
                <a:buSzTx/>
                <a:buFontTx/>
                <a:buNone/>
              </a:pPr>
              <a:r>
                <a:rPr lang="en-US" altLang="ja-JP" sz="2800" b="1" u="sng" dirty="0" err="1">
                  <a:solidFill>
                    <a:srgbClr val="2A3F73"/>
                  </a:solidFill>
                  <a:latin typeface="+mn-lt"/>
                  <a:ea typeface="メイリオ" panose="020B0604030504040204" pitchFamily="50" charset="-128"/>
                  <a:sym typeface="Arial" panose="020B0604020202020204" pitchFamily="34" charset="0"/>
                </a:rPr>
                <a:t>Takanari</a:t>
              </a:r>
              <a:r>
                <a:rPr lang="en-US" altLang="ja-JP" sz="2800" b="1" u="sng" dirty="0">
                  <a:solidFill>
                    <a:srgbClr val="2A3F73"/>
                  </a:solidFill>
                  <a:latin typeface="+mn-lt"/>
                  <a:ea typeface="メイリオ" panose="020B0604030504040204" pitchFamily="50" charset="-128"/>
                  <a:sym typeface="Arial" panose="020B0604020202020204" pitchFamily="34" charset="0"/>
                </a:rPr>
                <a:t> </a:t>
              </a:r>
              <a:r>
                <a:rPr lang="en-US" altLang="ja-JP" sz="2800" b="1" u="sng" dirty="0" err="1">
                  <a:solidFill>
                    <a:srgbClr val="2A3F73"/>
                  </a:solidFill>
                  <a:latin typeface="+mn-lt"/>
                  <a:ea typeface="メイリオ" panose="020B0604030504040204" pitchFamily="50" charset="-128"/>
                  <a:sym typeface="Arial" panose="020B0604020202020204" pitchFamily="34" charset="0"/>
                </a:rPr>
                <a:t>Ouchi</a:t>
              </a:r>
              <a:endParaRPr lang="en-US" altLang="ja-JP" sz="2800" b="1" dirty="0">
                <a:solidFill>
                  <a:srgbClr val="2A3F73"/>
                </a:solidFill>
                <a:latin typeface="+mn-lt"/>
                <a:ea typeface="メイリオ" panose="020B0604030504040204" pitchFamily="50" charset="-128"/>
                <a:sym typeface="Arial" panose="020B0604020202020204" pitchFamily="34" charset="0"/>
              </a:endParaRPr>
            </a:p>
          </p:txBody>
        </p:sp>
        <p:pic>
          <p:nvPicPr>
            <p:cNvPr id="19" name="図 18">
              <a:extLst>
                <a:ext uri="{FF2B5EF4-FFF2-40B4-BE49-F238E27FC236}">
                  <a16:creationId xmlns:a16="http://schemas.microsoft.com/office/drawing/2014/main" id="{4C6B6AE8-1232-7244-96F1-B06608AFCD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17725" y="28569014"/>
              <a:ext cx="5253126" cy="2611757"/>
            </a:xfrm>
            <a:prstGeom prst="rect">
              <a:avLst/>
            </a:prstGeom>
          </p:spPr>
        </p:pic>
      </p:grpSp>
      <p:grpSp>
        <p:nvGrpSpPr>
          <p:cNvPr id="35" name="グループ化 34">
            <a:extLst>
              <a:ext uri="{FF2B5EF4-FFF2-40B4-BE49-F238E27FC236}">
                <a16:creationId xmlns:a16="http://schemas.microsoft.com/office/drawing/2014/main" id="{D8107785-889B-D572-8D4E-E85878BCCB0F}"/>
              </a:ext>
            </a:extLst>
          </p:cNvPr>
          <p:cNvGrpSpPr/>
          <p:nvPr/>
        </p:nvGrpSpPr>
        <p:grpSpPr>
          <a:xfrm>
            <a:off x="9126590" y="26892000"/>
            <a:ext cx="7942158" cy="7949645"/>
            <a:chOff x="9126590" y="26895369"/>
            <a:chExt cx="7942158" cy="7949645"/>
          </a:xfrm>
        </p:grpSpPr>
        <p:pic>
          <p:nvPicPr>
            <p:cNvPr id="20" name="図 19">
              <a:extLst>
                <a:ext uri="{FF2B5EF4-FFF2-40B4-BE49-F238E27FC236}">
                  <a16:creationId xmlns:a16="http://schemas.microsoft.com/office/drawing/2014/main" id="{876B22FD-3131-9BCC-CA07-BFEEBC8A9F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96860" y="28515369"/>
              <a:ext cx="4759672" cy="3562873"/>
            </a:xfrm>
            <a:prstGeom prst="rect">
              <a:avLst/>
            </a:prstGeom>
          </p:spPr>
        </p:pic>
        <p:sp>
          <p:nvSpPr>
            <p:cNvPr id="2" name="テキスト ボックス 60">
              <a:extLst>
                <a:ext uri="{FF2B5EF4-FFF2-40B4-BE49-F238E27FC236}">
                  <a16:creationId xmlns:a16="http://schemas.microsoft.com/office/drawing/2014/main" id="{8437D1AA-31C9-F47E-AEE7-5FBCC577ACFD}"/>
                </a:ext>
              </a:extLst>
            </p:cNvPr>
            <p:cNvSpPr txBox="1">
              <a:spLocks noChangeArrowheads="1"/>
            </p:cNvSpPr>
            <p:nvPr/>
          </p:nvSpPr>
          <p:spPr bwMode="auto">
            <a:xfrm>
              <a:off x="9267338" y="31798026"/>
              <a:ext cx="770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en-US" altLang="ja-JP" dirty="0">
                  <a:latin typeface="+mn-lt"/>
                </a:rPr>
                <a:t>Non-ferrous metals are indispensable materials </a:t>
              </a:r>
              <a:r>
                <a:rPr lang="en-US" altLang="ja-JP" dirty="0" smtClean="0">
                  <a:latin typeface="+mn-lt"/>
                </a:rPr>
                <a:t>for advanced </a:t>
              </a:r>
              <a:r>
                <a:rPr lang="en-US" altLang="ja-JP" dirty="0">
                  <a:latin typeface="+mn-lt"/>
                </a:rPr>
                <a:t>devices and clean </a:t>
              </a:r>
              <a:r>
                <a:rPr lang="en-US" altLang="ja-JP" dirty="0" smtClean="0">
                  <a:latin typeface="+mn-lt"/>
                </a:rPr>
                <a:t>technologies.</a:t>
              </a:r>
              <a:r>
                <a:rPr lang="ja-JP" altLang="en-US" dirty="0">
                  <a:latin typeface="+mn-lt"/>
                </a:rPr>
                <a:t> </a:t>
              </a:r>
              <a:r>
                <a:rPr lang="en-US" altLang="ja-JP" dirty="0" smtClean="0">
                  <a:latin typeface="+mn-lt"/>
                </a:rPr>
                <a:t>We </a:t>
              </a:r>
              <a:r>
                <a:rPr lang="en-US" altLang="ja-JP" dirty="0">
                  <a:latin typeface="+mn-lt"/>
                </a:rPr>
                <a:t>are committed to new initiatives that demonstrate the value of non-ferrous metals to society at large through the design and prototyping of products utilizing these metals. </a:t>
              </a:r>
              <a:r>
                <a:rPr lang="en-US" altLang="ja-JP" dirty="0" smtClean="0">
                  <a:latin typeface="+mn-lt"/>
                </a:rPr>
                <a:t>At the</a:t>
              </a:r>
              <a:r>
                <a:rPr lang="en-US" altLang="ja-JP" dirty="0">
                  <a:latin typeface="+mn-lt"/>
                </a:rPr>
                <a:t> </a:t>
              </a:r>
              <a:r>
                <a:rPr lang="en-US" altLang="ja-JP" dirty="0" smtClean="0">
                  <a:latin typeface="+mn-lt"/>
                </a:rPr>
                <a:t>same </a:t>
              </a:r>
              <a:r>
                <a:rPr lang="en-US" altLang="ja-JP" dirty="0">
                  <a:latin typeface="+mn-lt"/>
                </a:rPr>
                <a:t>time, these projects serve as a platform for cultivating  new breed of design engineers who possess both technical knowledge and a sense of aesthetics.</a:t>
              </a:r>
              <a:endParaRPr lang="ja-JP" altLang="ja-JP" dirty="0">
                <a:latin typeface="+mn-lt"/>
              </a:endParaRPr>
            </a:p>
          </p:txBody>
        </p:sp>
        <p:sp>
          <p:nvSpPr>
            <p:cNvPr id="4" name="テキスト ボックス 680">
              <a:extLst>
                <a:ext uri="{FF2B5EF4-FFF2-40B4-BE49-F238E27FC236}">
                  <a16:creationId xmlns:a16="http://schemas.microsoft.com/office/drawing/2014/main" id="{3C66F30B-0E21-EB33-14D2-A609D9FC6362}"/>
                </a:ext>
              </a:extLst>
            </p:cNvPr>
            <p:cNvSpPr txBox="1">
              <a:spLocks noChangeArrowheads="1"/>
            </p:cNvSpPr>
            <p:nvPr/>
          </p:nvSpPr>
          <p:spPr bwMode="auto">
            <a:xfrm>
              <a:off x="11448877" y="26931369"/>
              <a:ext cx="55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en-US" altLang="ja-JP" sz="3000" b="1" kern="1100" dirty="0">
                  <a:solidFill>
                    <a:srgbClr val="2A3F73"/>
                  </a:solidFill>
                  <a:latin typeface="+mn-lt"/>
                  <a:ea typeface="メイリオ" panose="020B0604030504040204" pitchFamily="50" charset="-128"/>
                  <a:sym typeface="Arial" panose="020B0604020202020204" pitchFamily="34" charset="0"/>
                </a:rPr>
                <a:t>Development of Non-Ferrous Metal Products and </a:t>
              </a:r>
              <a:r>
                <a:rPr lang="en-US" altLang="ja-JP" sz="3000" b="1" kern="1100" dirty="0" smtClean="0">
                  <a:solidFill>
                    <a:srgbClr val="2A3F73"/>
                  </a:solidFill>
                  <a:latin typeface="+mn-lt"/>
                  <a:ea typeface="メイリオ" panose="020B0604030504040204" pitchFamily="50" charset="-128"/>
                  <a:sym typeface="Arial" panose="020B0604020202020204" pitchFamily="34" charset="0"/>
                </a:rPr>
                <a:t>Next Generation </a:t>
              </a:r>
              <a:r>
                <a:rPr lang="en-US" altLang="ja-JP" sz="3000" b="1" kern="1100" dirty="0">
                  <a:solidFill>
                    <a:srgbClr val="2A3F73"/>
                  </a:solidFill>
                  <a:latin typeface="+mn-lt"/>
                  <a:ea typeface="メイリオ" panose="020B0604030504040204" pitchFamily="50" charset="-128"/>
                  <a:sym typeface="Arial" panose="020B0604020202020204" pitchFamily="34" charset="0"/>
                </a:rPr>
                <a:t>Education Through </a:t>
              </a:r>
              <a:r>
                <a:rPr lang="en-US" altLang="ja-JP" sz="3000" b="1" kern="1100" dirty="0" smtClean="0">
                  <a:solidFill>
                    <a:srgbClr val="2A3F73"/>
                  </a:solidFill>
                  <a:latin typeface="+mn-lt"/>
                  <a:ea typeface="メイリオ" panose="020B0604030504040204" pitchFamily="50" charset="-128"/>
                  <a:sym typeface="Arial" panose="020B0604020202020204" pitchFamily="34" charset="0"/>
                </a:rPr>
                <a:t>Design Engineering</a:t>
              </a:r>
              <a:endParaRPr lang="en-US" altLang="ja-JP" sz="3000" b="1" kern="1100" dirty="0">
                <a:solidFill>
                  <a:srgbClr val="2A3F73"/>
                </a:solidFill>
                <a:latin typeface="+mn-lt"/>
                <a:ea typeface="メイリオ" panose="020B0604030504040204" pitchFamily="50" charset="-128"/>
                <a:sym typeface="Arial" panose="020B0604020202020204" pitchFamily="34" charset="0"/>
              </a:endParaRPr>
            </a:p>
          </p:txBody>
        </p:sp>
        <p:sp>
          <p:nvSpPr>
            <p:cNvPr id="7" name="正方形/長方形 6">
              <a:extLst>
                <a:ext uri="{FF2B5EF4-FFF2-40B4-BE49-F238E27FC236}">
                  <a16:creationId xmlns:a16="http://schemas.microsoft.com/office/drawing/2014/main" id="{51854C44-5488-1F29-83E5-EDE9651B96D1}"/>
                </a:ext>
              </a:extLst>
            </p:cNvPr>
            <p:cNvSpPr>
              <a:spLocks noChangeArrowheads="1"/>
            </p:cNvSpPr>
            <p:nvPr/>
          </p:nvSpPr>
          <p:spPr bwMode="auto">
            <a:xfrm>
              <a:off x="9148748" y="26895369"/>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3" name="Rectangle 19">
              <a:extLst>
                <a:ext uri="{FF2B5EF4-FFF2-40B4-BE49-F238E27FC236}">
                  <a16:creationId xmlns:a16="http://schemas.microsoft.com/office/drawing/2014/main" id="{475964F7-D515-1D7F-99A9-3D65FF44455C}"/>
                </a:ext>
              </a:extLst>
            </p:cNvPr>
            <p:cNvSpPr>
              <a:spLocks noChangeArrowheads="1"/>
            </p:cNvSpPr>
            <p:nvPr/>
          </p:nvSpPr>
          <p:spPr bwMode="auto">
            <a:xfrm>
              <a:off x="9126590" y="29414665"/>
              <a:ext cx="20193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Project Prof.</a:t>
              </a:r>
            </a:p>
            <a:p>
              <a:pPr>
                <a:spcBef>
                  <a:spcPct val="0"/>
                </a:spcBef>
                <a:buSzTx/>
                <a:buFontTx/>
                <a:buNone/>
              </a:pPr>
              <a:r>
                <a:rPr lang="en-US" altLang="ja-JP" sz="2800" b="1" u="sng" dirty="0" err="1">
                  <a:solidFill>
                    <a:srgbClr val="2A3F73"/>
                  </a:solidFill>
                  <a:latin typeface="+mn-lt"/>
                  <a:ea typeface="メイリオ" panose="020B0604030504040204" pitchFamily="50" charset="-128"/>
                  <a:sym typeface="Arial" panose="020B0604020202020204" pitchFamily="34" charset="0"/>
                </a:rPr>
                <a:t>Shunji</a:t>
              </a:r>
              <a:r>
                <a:rPr lang="en-US" altLang="ja-JP" sz="2800" b="1" u="sng" dirty="0">
                  <a:solidFill>
                    <a:srgbClr val="2A3F73"/>
                  </a:solidFill>
                  <a:latin typeface="+mn-lt"/>
                  <a:ea typeface="メイリオ" panose="020B0604030504040204" pitchFamily="50" charset="-128"/>
                  <a:sym typeface="Arial" panose="020B0604020202020204" pitchFamily="34" charset="0"/>
                </a:rPr>
                <a:t> </a:t>
              </a:r>
            </a:p>
            <a:p>
              <a:pPr>
                <a:spcBef>
                  <a:spcPct val="0"/>
                </a:spcBef>
                <a:buSzTx/>
                <a:buFontTx/>
                <a:buNone/>
              </a:pPr>
              <a:r>
                <a:rPr lang="en-US" altLang="ja-JP" sz="2800" b="1" u="sng" dirty="0">
                  <a:solidFill>
                    <a:srgbClr val="2A3F73"/>
                  </a:solidFill>
                  <a:latin typeface="+mn-lt"/>
                  <a:ea typeface="メイリオ" panose="020B0604030504040204" pitchFamily="50" charset="-128"/>
                  <a:sym typeface="Arial" panose="020B0604020202020204" pitchFamily="34" charset="0"/>
                </a:rPr>
                <a:t>Yamanaka</a:t>
              </a:r>
              <a:endParaRPr lang="en-US" altLang="ja-JP" sz="2800" b="1" dirty="0">
                <a:solidFill>
                  <a:srgbClr val="2A3F73"/>
                </a:solidFill>
                <a:latin typeface="+mn-lt"/>
                <a:ea typeface="メイリオ" panose="020B0604030504040204" pitchFamily="50" charset="-128"/>
                <a:sym typeface="Arial" panose="020B0604020202020204" pitchFamily="34" charset="0"/>
              </a:endParaRPr>
            </a:p>
          </p:txBody>
        </p:sp>
        <p:pic>
          <p:nvPicPr>
            <p:cNvPr id="21" name="図 20" descr="スーツを着た男性&#10;&#10;中程度の精度で自動的に生成された説明">
              <a:extLst>
                <a:ext uri="{FF2B5EF4-FFF2-40B4-BE49-F238E27FC236}">
                  <a16:creationId xmlns:a16="http://schemas.microsoft.com/office/drawing/2014/main" id="{2F685D8A-5D86-3830-7417-F2A327A45DA6}"/>
                </a:ext>
              </a:extLst>
            </p:cNvPr>
            <p:cNvPicPr>
              <a:picLocks noChangeAspect="1"/>
            </p:cNvPicPr>
            <p:nvPr/>
          </p:nvPicPr>
          <p:blipFill rotWithShape="1">
            <a:blip r:embed="rId14"/>
            <a:srcRect l="17586" t="13695" r="28103" b="26171"/>
            <a:stretch/>
          </p:blipFill>
          <p:spPr>
            <a:xfrm>
              <a:off x="9163827" y="26906704"/>
              <a:ext cx="2160000" cy="2390400"/>
            </a:xfrm>
            <a:prstGeom prst="rect">
              <a:avLst/>
            </a:prstGeom>
          </p:spPr>
        </p:pic>
      </p:grpSp>
    </p:spTree>
    <p:extLst>
      <p:ext uri="{BB962C8B-B14F-4D97-AF65-F5344CB8AC3E}">
        <p14:creationId xmlns:p14="http://schemas.microsoft.com/office/powerpoint/2010/main" val="929737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1125</TotalTime>
  <Words>721</Words>
  <Application>Microsoft Office PowerPoint</Application>
  <PresentationFormat>ユーザー設定</PresentationFormat>
  <Paragraphs>55</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Hiragino Kaku Gothic Pro W3</vt:lpstr>
      <vt:lpstr>Lucida Grande</vt:lpstr>
      <vt:lpstr>ＭＳ Ｐゴシック</vt:lpstr>
      <vt:lpstr>メイリオ</vt:lpstr>
      <vt:lpstr>Yu Gothic</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永渕　圭子</cp:lastModifiedBy>
  <cp:revision>81</cp:revision>
  <cp:lastPrinted>2024-02-28T05:43:08Z</cp:lastPrinted>
  <dcterms:created xsi:type="dcterms:W3CDTF">2017-03-13T07:23:39Z</dcterms:created>
  <dcterms:modified xsi:type="dcterms:W3CDTF">2024-06-04T01:41:14Z</dcterms:modified>
</cp:coreProperties>
</file>