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7" r:id="rId2"/>
  </p:sldIdLst>
  <p:sldSz cx="26208038" cy="37079238"/>
  <p:notesSz cx="6807200" cy="9939338"/>
  <p:defaultTextStyle>
    <a:defPPr>
      <a:defRPr lang="ja-JP"/>
    </a:defPPr>
    <a:lvl1pPr marL="0" algn="l" defTabSz="3037728" rtl="0" eaLnBrk="1" latinLnBrk="0" hangingPunct="1">
      <a:defRPr kumimoji="1" sz="5980" kern="1200">
        <a:solidFill>
          <a:schemeClr val="tx1"/>
        </a:solidFill>
        <a:latin typeface="+mn-lt"/>
        <a:ea typeface="+mn-ea"/>
        <a:cs typeface="+mn-cs"/>
      </a:defRPr>
    </a:lvl1pPr>
    <a:lvl2pPr marL="1518864" algn="l" defTabSz="3037728" rtl="0" eaLnBrk="1" latinLnBrk="0" hangingPunct="1">
      <a:defRPr kumimoji="1" sz="5980" kern="1200">
        <a:solidFill>
          <a:schemeClr val="tx1"/>
        </a:solidFill>
        <a:latin typeface="+mn-lt"/>
        <a:ea typeface="+mn-ea"/>
        <a:cs typeface="+mn-cs"/>
      </a:defRPr>
    </a:lvl2pPr>
    <a:lvl3pPr marL="3037728" algn="l" defTabSz="3037728" rtl="0" eaLnBrk="1" latinLnBrk="0" hangingPunct="1">
      <a:defRPr kumimoji="1" sz="5980" kern="1200">
        <a:solidFill>
          <a:schemeClr val="tx1"/>
        </a:solidFill>
        <a:latin typeface="+mn-lt"/>
        <a:ea typeface="+mn-ea"/>
        <a:cs typeface="+mn-cs"/>
      </a:defRPr>
    </a:lvl3pPr>
    <a:lvl4pPr marL="4556592" algn="l" defTabSz="3037728" rtl="0" eaLnBrk="1" latinLnBrk="0" hangingPunct="1">
      <a:defRPr kumimoji="1" sz="5980" kern="1200">
        <a:solidFill>
          <a:schemeClr val="tx1"/>
        </a:solidFill>
        <a:latin typeface="+mn-lt"/>
        <a:ea typeface="+mn-ea"/>
        <a:cs typeface="+mn-cs"/>
      </a:defRPr>
    </a:lvl4pPr>
    <a:lvl5pPr marL="6075456" algn="l" defTabSz="3037728" rtl="0" eaLnBrk="1" latinLnBrk="0" hangingPunct="1">
      <a:defRPr kumimoji="1" sz="5980" kern="1200">
        <a:solidFill>
          <a:schemeClr val="tx1"/>
        </a:solidFill>
        <a:latin typeface="+mn-lt"/>
        <a:ea typeface="+mn-ea"/>
        <a:cs typeface="+mn-cs"/>
      </a:defRPr>
    </a:lvl5pPr>
    <a:lvl6pPr marL="7594321" algn="l" defTabSz="3037728" rtl="0" eaLnBrk="1" latinLnBrk="0" hangingPunct="1">
      <a:defRPr kumimoji="1" sz="5980" kern="1200">
        <a:solidFill>
          <a:schemeClr val="tx1"/>
        </a:solidFill>
        <a:latin typeface="+mn-lt"/>
        <a:ea typeface="+mn-ea"/>
        <a:cs typeface="+mn-cs"/>
      </a:defRPr>
    </a:lvl6pPr>
    <a:lvl7pPr marL="9113185" algn="l" defTabSz="3037728" rtl="0" eaLnBrk="1" latinLnBrk="0" hangingPunct="1">
      <a:defRPr kumimoji="1" sz="5980" kern="1200">
        <a:solidFill>
          <a:schemeClr val="tx1"/>
        </a:solidFill>
        <a:latin typeface="+mn-lt"/>
        <a:ea typeface="+mn-ea"/>
        <a:cs typeface="+mn-cs"/>
      </a:defRPr>
    </a:lvl7pPr>
    <a:lvl8pPr marL="10632049" algn="l" defTabSz="3037728" rtl="0" eaLnBrk="1" latinLnBrk="0" hangingPunct="1">
      <a:defRPr kumimoji="1" sz="5980" kern="1200">
        <a:solidFill>
          <a:schemeClr val="tx1"/>
        </a:solidFill>
        <a:latin typeface="+mn-lt"/>
        <a:ea typeface="+mn-ea"/>
        <a:cs typeface="+mn-cs"/>
      </a:defRPr>
    </a:lvl8pPr>
    <a:lvl9pPr marL="12150913" algn="l" defTabSz="3037728" rtl="0" eaLnBrk="1" latinLnBrk="0" hangingPunct="1">
      <a:defRPr kumimoji="1" sz="598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5F36"/>
    <a:srgbClr val="C94F75"/>
    <a:srgbClr val="DD90A8"/>
    <a:srgbClr val="4C5B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55"/>
    <p:restoredTop sz="97419" autoAdjust="0"/>
  </p:normalViewPr>
  <p:slideViewPr>
    <p:cSldViewPr snapToGrid="0" snapToObjects="1">
      <p:cViewPr varScale="1">
        <p:scale>
          <a:sx n="15" d="100"/>
          <a:sy n="15" d="100"/>
        </p:scale>
        <p:origin x="2251"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990" cy="497969"/>
          </a:xfrm>
          <a:prstGeom prst="rect">
            <a:avLst/>
          </a:prstGeom>
        </p:spPr>
        <p:txBody>
          <a:bodyPr vert="horz" lIns="88340" tIns="44170" rIns="88340" bIns="4417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689" y="1"/>
            <a:ext cx="2949990" cy="497969"/>
          </a:xfrm>
          <a:prstGeom prst="rect">
            <a:avLst/>
          </a:prstGeom>
        </p:spPr>
        <p:txBody>
          <a:bodyPr vert="horz" lIns="88340" tIns="44170" rIns="88340" bIns="44170" rtlCol="0"/>
          <a:lstStyle>
            <a:lvl1pPr algn="r">
              <a:defRPr sz="1200"/>
            </a:lvl1pPr>
          </a:lstStyle>
          <a:p>
            <a:fld id="{81D4F0E7-1642-4A7B-90CD-82B40F24FA25}" type="datetimeFigureOut">
              <a:rPr kumimoji="1" lang="ja-JP" altLang="en-US" smtClean="0"/>
              <a:t>2023/4/18</a:t>
            </a:fld>
            <a:endParaRPr kumimoji="1" lang="ja-JP" altLang="en-US"/>
          </a:p>
        </p:txBody>
      </p:sp>
      <p:sp>
        <p:nvSpPr>
          <p:cNvPr id="4" name="スライド イメージ プレースホルダー 3"/>
          <p:cNvSpPr>
            <a:spLocks noGrp="1" noRot="1" noChangeAspect="1"/>
          </p:cNvSpPr>
          <p:nvPr>
            <p:ph type="sldImg" idx="2"/>
          </p:nvPr>
        </p:nvSpPr>
        <p:spPr>
          <a:xfrm>
            <a:off x="2219325" y="1243013"/>
            <a:ext cx="2368550" cy="3354387"/>
          </a:xfrm>
          <a:prstGeom prst="rect">
            <a:avLst/>
          </a:prstGeom>
          <a:noFill/>
          <a:ln w="12700">
            <a:solidFill>
              <a:prstClr val="black"/>
            </a:solidFill>
          </a:ln>
        </p:spPr>
        <p:txBody>
          <a:bodyPr vert="horz" lIns="88340" tIns="44170" rIns="88340" bIns="44170" rtlCol="0" anchor="ctr"/>
          <a:lstStyle/>
          <a:p>
            <a:endParaRPr lang="ja-JP" altLang="en-US"/>
          </a:p>
        </p:txBody>
      </p:sp>
      <p:sp>
        <p:nvSpPr>
          <p:cNvPr id="5" name="ノート プレースホルダー 4"/>
          <p:cNvSpPr>
            <a:spLocks noGrp="1"/>
          </p:cNvSpPr>
          <p:nvPr>
            <p:ph type="body" sz="quarter" idx="3"/>
          </p:nvPr>
        </p:nvSpPr>
        <p:spPr>
          <a:xfrm>
            <a:off x="680416" y="4783895"/>
            <a:ext cx="5446369" cy="3912834"/>
          </a:xfrm>
          <a:prstGeom prst="rect">
            <a:avLst/>
          </a:prstGeom>
        </p:spPr>
        <p:txBody>
          <a:bodyPr vert="horz" lIns="88340" tIns="44170" rIns="88340" bIns="4417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1369"/>
            <a:ext cx="2949990" cy="497969"/>
          </a:xfrm>
          <a:prstGeom prst="rect">
            <a:avLst/>
          </a:prstGeom>
        </p:spPr>
        <p:txBody>
          <a:bodyPr vert="horz" lIns="88340" tIns="44170" rIns="88340" bIns="4417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689" y="9441369"/>
            <a:ext cx="2949990" cy="497969"/>
          </a:xfrm>
          <a:prstGeom prst="rect">
            <a:avLst/>
          </a:prstGeom>
        </p:spPr>
        <p:txBody>
          <a:bodyPr vert="horz" lIns="88340" tIns="44170" rIns="88340" bIns="44170" rtlCol="0" anchor="b"/>
          <a:lstStyle>
            <a:lvl1pPr algn="r">
              <a:defRPr sz="1200"/>
            </a:lvl1pPr>
          </a:lstStyle>
          <a:p>
            <a:fld id="{E4F019C4-CBB7-4744-833C-3CCA7713C092}" type="slidenum">
              <a:rPr kumimoji="1" lang="ja-JP" altLang="en-US" smtClean="0"/>
              <a:t>‹#›</a:t>
            </a:fld>
            <a:endParaRPr kumimoji="1" lang="ja-JP" altLang="en-US"/>
          </a:p>
        </p:txBody>
      </p:sp>
    </p:spTree>
    <p:extLst>
      <p:ext uri="{BB962C8B-B14F-4D97-AF65-F5344CB8AC3E}">
        <p14:creationId xmlns:p14="http://schemas.microsoft.com/office/powerpoint/2010/main" val="102391519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965603" y="6068295"/>
            <a:ext cx="22276832" cy="12909068"/>
          </a:xfrm>
          <a:prstGeom prst="rect">
            <a:avLst/>
          </a:prstGeom>
        </p:spPr>
        <p:txBody>
          <a:bodyPr anchor="b"/>
          <a:lstStyle>
            <a:lvl1pPr algn="ctr">
              <a:defRPr sz="17197"/>
            </a:lvl1pPr>
          </a:lstStyle>
          <a:p>
            <a:r>
              <a:rPr lang="ja-JP" altLang="en-US"/>
              <a:t>マスター タイトルの書式設定</a:t>
            </a:r>
            <a:endParaRPr lang="en-US" dirty="0"/>
          </a:p>
        </p:txBody>
      </p:sp>
      <p:sp>
        <p:nvSpPr>
          <p:cNvPr id="3" name="Subtitle 2"/>
          <p:cNvSpPr>
            <a:spLocks noGrp="1"/>
          </p:cNvSpPr>
          <p:nvPr>
            <p:ph type="subTitle" idx="1"/>
          </p:nvPr>
        </p:nvSpPr>
        <p:spPr>
          <a:xfrm>
            <a:off x="3276005" y="19475186"/>
            <a:ext cx="19656029" cy="8952230"/>
          </a:xfrm>
          <a:prstGeom prst="rect">
            <a:avLst/>
          </a:prstGeom>
        </p:spPr>
        <p:txBody>
          <a:bodyPr/>
          <a:lstStyle>
            <a:lvl1pPr marL="0" indent="0" algn="ctr">
              <a:buNone/>
              <a:defRPr sz="6879"/>
            </a:lvl1pPr>
            <a:lvl2pPr marL="1310381" indent="0" algn="ctr">
              <a:buNone/>
              <a:defRPr sz="5732"/>
            </a:lvl2pPr>
            <a:lvl3pPr marL="2620762" indent="0" algn="ctr">
              <a:buNone/>
              <a:defRPr sz="5159"/>
            </a:lvl3pPr>
            <a:lvl4pPr marL="3931143" indent="0" algn="ctr">
              <a:buNone/>
              <a:defRPr sz="4586"/>
            </a:lvl4pPr>
            <a:lvl5pPr marL="5241524" indent="0" algn="ctr">
              <a:buNone/>
              <a:defRPr sz="4586"/>
            </a:lvl5pPr>
            <a:lvl6pPr marL="6551905" indent="0" algn="ctr">
              <a:buNone/>
              <a:defRPr sz="4586"/>
            </a:lvl6pPr>
            <a:lvl7pPr marL="7862286" indent="0" algn="ctr">
              <a:buNone/>
              <a:defRPr sz="4586"/>
            </a:lvl7pPr>
            <a:lvl8pPr marL="9172666" indent="0" algn="ctr">
              <a:buNone/>
              <a:defRPr sz="4586"/>
            </a:lvl8pPr>
            <a:lvl9pPr marL="10483047" indent="0" algn="ctr">
              <a:buNone/>
              <a:defRPr sz="4586"/>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2023/4/18</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690127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801803" y="9870630"/>
            <a:ext cx="22604433" cy="23526436"/>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2023/4/18</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2111884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755129" y="1974126"/>
            <a:ext cx="5651108" cy="31422940"/>
          </a:xfrm>
          <a:prstGeom prst="rect">
            <a:avLst/>
          </a:prstGeo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801804" y="1974126"/>
            <a:ext cx="16625724" cy="31422940"/>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2023/4/18</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824939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1801803" y="9870630"/>
            <a:ext cx="22604433" cy="23526436"/>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2023/4/18</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41504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788154" y="9244071"/>
            <a:ext cx="22604433" cy="15423930"/>
          </a:xfrm>
          <a:prstGeom prst="rect">
            <a:avLst/>
          </a:prstGeom>
        </p:spPr>
        <p:txBody>
          <a:bodyPr anchor="b"/>
          <a:lstStyle>
            <a:lvl1pPr>
              <a:defRPr sz="17197"/>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788154" y="24813917"/>
            <a:ext cx="22604433" cy="8111081"/>
          </a:xfrm>
          <a:prstGeom prst="rect">
            <a:avLst/>
          </a:prstGeom>
        </p:spPr>
        <p:txBody>
          <a:bodyPr/>
          <a:lstStyle>
            <a:lvl1pPr marL="0" indent="0">
              <a:buNone/>
              <a:defRPr sz="6879">
                <a:solidFill>
                  <a:schemeClr val="tx1"/>
                </a:solidFill>
              </a:defRPr>
            </a:lvl1pPr>
            <a:lvl2pPr marL="1310381" indent="0">
              <a:buNone/>
              <a:defRPr sz="5732">
                <a:solidFill>
                  <a:schemeClr val="tx1">
                    <a:tint val="75000"/>
                  </a:schemeClr>
                </a:solidFill>
              </a:defRPr>
            </a:lvl2pPr>
            <a:lvl3pPr marL="2620762" indent="0">
              <a:buNone/>
              <a:defRPr sz="5159">
                <a:solidFill>
                  <a:schemeClr val="tx1">
                    <a:tint val="75000"/>
                  </a:schemeClr>
                </a:solidFill>
              </a:defRPr>
            </a:lvl3pPr>
            <a:lvl4pPr marL="3931143" indent="0">
              <a:buNone/>
              <a:defRPr sz="4586">
                <a:solidFill>
                  <a:schemeClr val="tx1">
                    <a:tint val="75000"/>
                  </a:schemeClr>
                </a:solidFill>
              </a:defRPr>
            </a:lvl4pPr>
            <a:lvl5pPr marL="5241524" indent="0">
              <a:buNone/>
              <a:defRPr sz="4586">
                <a:solidFill>
                  <a:schemeClr val="tx1">
                    <a:tint val="75000"/>
                  </a:schemeClr>
                </a:solidFill>
              </a:defRPr>
            </a:lvl5pPr>
            <a:lvl6pPr marL="6551905" indent="0">
              <a:buNone/>
              <a:defRPr sz="4586">
                <a:solidFill>
                  <a:schemeClr val="tx1">
                    <a:tint val="75000"/>
                  </a:schemeClr>
                </a:solidFill>
              </a:defRPr>
            </a:lvl6pPr>
            <a:lvl7pPr marL="7862286" indent="0">
              <a:buNone/>
              <a:defRPr sz="4586">
                <a:solidFill>
                  <a:schemeClr val="tx1">
                    <a:tint val="75000"/>
                  </a:schemeClr>
                </a:solidFill>
              </a:defRPr>
            </a:lvl7pPr>
            <a:lvl8pPr marL="9172666" indent="0">
              <a:buNone/>
              <a:defRPr sz="4586">
                <a:solidFill>
                  <a:schemeClr val="tx1">
                    <a:tint val="75000"/>
                  </a:schemeClr>
                </a:solidFill>
              </a:defRPr>
            </a:lvl8pPr>
            <a:lvl9pPr marL="10483047" indent="0">
              <a:buNone/>
              <a:defRPr sz="4586">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2023/4/18</a:t>
            </a:fld>
            <a:endParaRPr kumimoji="1" lang="ja-JP" altLang="en-US"/>
          </a:p>
        </p:txBody>
      </p:sp>
      <p:sp>
        <p:nvSpPr>
          <p:cNvPr id="5" name="Footer Placeholder 4"/>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597554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801803" y="9870630"/>
            <a:ext cx="11138416" cy="23526436"/>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13267819" y="9870630"/>
            <a:ext cx="11138416" cy="23526436"/>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2023/4/18</a:t>
            </a:fld>
            <a:endParaRPr kumimoji="1" lang="ja-JP" altLang="en-US"/>
          </a:p>
        </p:txBody>
      </p:sp>
      <p:sp>
        <p:nvSpPr>
          <p:cNvPr id="6" name="Footer Placeholder 5"/>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473116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805216" y="1974134"/>
            <a:ext cx="22604433" cy="7166939"/>
          </a:xfrm>
          <a:prstGeom prst="rect">
            <a:avLst/>
          </a:prstGeo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805219" y="9089566"/>
            <a:ext cx="11087227" cy="4454656"/>
          </a:xfrm>
          <a:prstGeom prst="rect">
            <a:avLst/>
          </a:prstGeom>
        </p:spPr>
        <p:txBody>
          <a:bodyPr anchor="b"/>
          <a:lstStyle>
            <a:lvl1pPr marL="0" indent="0">
              <a:buNone/>
              <a:defRPr sz="6879" b="1"/>
            </a:lvl1pPr>
            <a:lvl2pPr marL="1310381" indent="0">
              <a:buNone/>
              <a:defRPr sz="5732" b="1"/>
            </a:lvl2pPr>
            <a:lvl3pPr marL="2620762" indent="0">
              <a:buNone/>
              <a:defRPr sz="5159" b="1"/>
            </a:lvl3pPr>
            <a:lvl4pPr marL="3931143" indent="0">
              <a:buNone/>
              <a:defRPr sz="4586" b="1"/>
            </a:lvl4pPr>
            <a:lvl5pPr marL="5241524" indent="0">
              <a:buNone/>
              <a:defRPr sz="4586" b="1"/>
            </a:lvl5pPr>
            <a:lvl6pPr marL="6551905" indent="0">
              <a:buNone/>
              <a:defRPr sz="4586" b="1"/>
            </a:lvl6pPr>
            <a:lvl7pPr marL="7862286" indent="0">
              <a:buNone/>
              <a:defRPr sz="4586" b="1"/>
            </a:lvl7pPr>
            <a:lvl8pPr marL="9172666" indent="0">
              <a:buNone/>
              <a:defRPr sz="4586" b="1"/>
            </a:lvl8pPr>
            <a:lvl9pPr marL="10483047" indent="0">
              <a:buNone/>
              <a:defRPr sz="4586" b="1"/>
            </a:lvl9pPr>
          </a:lstStyle>
          <a:p>
            <a:pPr lvl="0"/>
            <a:r>
              <a:rPr lang="ja-JP" altLang="en-US"/>
              <a:t>マスター テキストの書式設定</a:t>
            </a:r>
          </a:p>
        </p:txBody>
      </p:sp>
      <p:sp>
        <p:nvSpPr>
          <p:cNvPr id="4" name="Content Placeholder 3"/>
          <p:cNvSpPr>
            <a:spLocks noGrp="1"/>
          </p:cNvSpPr>
          <p:nvPr>
            <p:ph sz="half" idx="2"/>
          </p:nvPr>
        </p:nvSpPr>
        <p:spPr>
          <a:xfrm>
            <a:off x="1805219" y="13544222"/>
            <a:ext cx="11087227" cy="1992151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13267821" y="9089566"/>
            <a:ext cx="11141830" cy="4454656"/>
          </a:xfrm>
          <a:prstGeom prst="rect">
            <a:avLst/>
          </a:prstGeom>
        </p:spPr>
        <p:txBody>
          <a:bodyPr anchor="b"/>
          <a:lstStyle>
            <a:lvl1pPr marL="0" indent="0">
              <a:buNone/>
              <a:defRPr sz="6879" b="1"/>
            </a:lvl1pPr>
            <a:lvl2pPr marL="1310381" indent="0">
              <a:buNone/>
              <a:defRPr sz="5732" b="1"/>
            </a:lvl2pPr>
            <a:lvl3pPr marL="2620762" indent="0">
              <a:buNone/>
              <a:defRPr sz="5159" b="1"/>
            </a:lvl3pPr>
            <a:lvl4pPr marL="3931143" indent="0">
              <a:buNone/>
              <a:defRPr sz="4586" b="1"/>
            </a:lvl4pPr>
            <a:lvl5pPr marL="5241524" indent="0">
              <a:buNone/>
              <a:defRPr sz="4586" b="1"/>
            </a:lvl5pPr>
            <a:lvl6pPr marL="6551905" indent="0">
              <a:buNone/>
              <a:defRPr sz="4586" b="1"/>
            </a:lvl6pPr>
            <a:lvl7pPr marL="7862286" indent="0">
              <a:buNone/>
              <a:defRPr sz="4586" b="1"/>
            </a:lvl7pPr>
            <a:lvl8pPr marL="9172666" indent="0">
              <a:buNone/>
              <a:defRPr sz="4586" b="1"/>
            </a:lvl8pPr>
            <a:lvl9pPr marL="10483047" indent="0">
              <a:buNone/>
              <a:defRPr sz="4586" b="1"/>
            </a:lvl9pPr>
          </a:lstStyle>
          <a:p>
            <a:pPr lvl="0"/>
            <a:r>
              <a:rPr lang="ja-JP" altLang="en-US"/>
              <a:t>マスター テキストの書式設定</a:t>
            </a:r>
          </a:p>
        </p:txBody>
      </p:sp>
      <p:sp>
        <p:nvSpPr>
          <p:cNvPr id="6" name="Content Placeholder 5"/>
          <p:cNvSpPr>
            <a:spLocks noGrp="1"/>
          </p:cNvSpPr>
          <p:nvPr>
            <p:ph sz="quarter" idx="4"/>
          </p:nvPr>
        </p:nvSpPr>
        <p:spPr>
          <a:xfrm>
            <a:off x="13267821" y="13544222"/>
            <a:ext cx="11141830" cy="19921510"/>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2023/4/18</a:t>
            </a:fld>
            <a:endParaRPr kumimoji="1" lang="ja-JP" altLang="en-US"/>
          </a:p>
        </p:txBody>
      </p:sp>
      <p:sp>
        <p:nvSpPr>
          <p:cNvPr id="8" name="Footer Placeholder 7"/>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327192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801803" y="1974134"/>
            <a:ext cx="22604433" cy="7166939"/>
          </a:xfrm>
          <a:prstGeom prst="rect">
            <a:avLst/>
          </a:prstGeo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2023/4/18</a:t>
            </a:fld>
            <a:endParaRPr kumimoji="1" lang="ja-JP" altLang="en-US"/>
          </a:p>
        </p:txBody>
      </p:sp>
      <p:sp>
        <p:nvSpPr>
          <p:cNvPr id="4" name="Footer Placeholder 3"/>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558597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2023/4/18</a:t>
            </a:fld>
            <a:endParaRPr kumimoji="1" lang="ja-JP" altLang="en-US"/>
          </a:p>
        </p:txBody>
      </p:sp>
      <p:sp>
        <p:nvSpPr>
          <p:cNvPr id="3" name="Footer Placeholder 2"/>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4" name="Slide Number Placeholder 3"/>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344488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805216" y="2471949"/>
            <a:ext cx="8452774" cy="8651822"/>
          </a:xfrm>
          <a:prstGeom prst="rect">
            <a:avLst/>
          </a:prstGeom>
        </p:spPr>
        <p:txBody>
          <a:bodyPr anchor="b"/>
          <a:lstStyle>
            <a:lvl1pPr>
              <a:defRPr sz="9172"/>
            </a:lvl1pPr>
          </a:lstStyle>
          <a:p>
            <a:r>
              <a:rPr lang="ja-JP" altLang="en-US"/>
              <a:t>マスター タイトルの書式設定</a:t>
            </a:r>
            <a:endParaRPr lang="en-US" dirty="0"/>
          </a:p>
        </p:txBody>
      </p:sp>
      <p:sp>
        <p:nvSpPr>
          <p:cNvPr id="3" name="Content Placeholder 2"/>
          <p:cNvSpPr>
            <a:spLocks noGrp="1"/>
          </p:cNvSpPr>
          <p:nvPr>
            <p:ph idx="1"/>
          </p:nvPr>
        </p:nvSpPr>
        <p:spPr>
          <a:xfrm>
            <a:off x="11141830" y="5338732"/>
            <a:ext cx="13267819" cy="26350292"/>
          </a:xfrm>
          <a:prstGeom prst="rect">
            <a:avLst/>
          </a:prstGeom>
        </p:spPr>
        <p:txBody>
          <a:bodyPr/>
          <a:lstStyle>
            <a:lvl1pPr>
              <a:defRPr sz="9172"/>
            </a:lvl1pPr>
            <a:lvl2pPr>
              <a:defRPr sz="8025"/>
            </a:lvl2pPr>
            <a:lvl3pPr>
              <a:defRPr sz="6879"/>
            </a:lvl3pPr>
            <a:lvl4pPr>
              <a:defRPr sz="5732"/>
            </a:lvl4pPr>
            <a:lvl5pPr>
              <a:defRPr sz="5732"/>
            </a:lvl5pPr>
            <a:lvl6pPr>
              <a:defRPr sz="5732"/>
            </a:lvl6pPr>
            <a:lvl7pPr>
              <a:defRPr sz="5732"/>
            </a:lvl7pPr>
            <a:lvl8pPr>
              <a:defRPr sz="5732"/>
            </a:lvl8pPr>
            <a:lvl9pPr>
              <a:defRPr sz="5732"/>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805216" y="11123771"/>
            <a:ext cx="8452774" cy="20608163"/>
          </a:xfrm>
          <a:prstGeom prst="rect">
            <a:avLst/>
          </a:prstGeom>
        </p:spPr>
        <p:txBody>
          <a:bodyPr/>
          <a:lstStyle>
            <a:lvl1pPr marL="0" indent="0">
              <a:buNone/>
              <a:defRPr sz="4586"/>
            </a:lvl1pPr>
            <a:lvl2pPr marL="1310381" indent="0">
              <a:buNone/>
              <a:defRPr sz="4013"/>
            </a:lvl2pPr>
            <a:lvl3pPr marL="2620762" indent="0">
              <a:buNone/>
              <a:defRPr sz="3439"/>
            </a:lvl3pPr>
            <a:lvl4pPr marL="3931143" indent="0">
              <a:buNone/>
              <a:defRPr sz="2866"/>
            </a:lvl4pPr>
            <a:lvl5pPr marL="5241524" indent="0">
              <a:buNone/>
              <a:defRPr sz="2866"/>
            </a:lvl5pPr>
            <a:lvl6pPr marL="6551905" indent="0">
              <a:buNone/>
              <a:defRPr sz="2866"/>
            </a:lvl6pPr>
            <a:lvl7pPr marL="7862286" indent="0">
              <a:buNone/>
              <a:defRPr sz="2866"/>
            </a:lvl7pPr>
            <a:lvl8pPr marL="9172666" indent="0">
              <a:buNone/>
              <a:defRPr sz="2866"/>
            </a:lvl8pPr>
            <a:lvl9pPr marL="10483047" indent="0">
              <a:buNone/>
              <a:defRPr sz="2866"/>
            </a:lvl9pPr>
          </a:lstStyle>
          <a:p>
            <a:pPr lvl="0"/>
            <a:r>
              <a:rPr lang="ja-JP" altLang="en-US"/>
              <a:t>マスター テキストの書式設定</a:t>
            </a:r>
          </a:p>
        </p:txBody>
      </p:sp>
      <p:sp>
        <p:nvSpPr>
          <p:cNvPr id="5" name="Date Placeholder 4"/>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2023/4/18</a:t>
            </a:fld>
            <a:endParaRPr kumimoji="1" lang="ja-JP" altLang="en-US"/>
          </a:p>
        </p:txBody>
      </p:sp>
      <p:sp>
        <p:nvSpPr>
          <p:cNvPr id="6" name="Footer Placeholder 5"/>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99903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805216" y="2471949"/>
            <a:ext cx="8452774" cy="8651822"/>
          </a:xfrm>
          <a:prstGeom prst="rect">
            <a:avLst/>
          </a:prstGeom>
        </p:spPr>
        <p:txBody>
          <a:bodyPr anchor="b"/>
          <a:lstStyle>
            <a:lvl1pPr>
              <a:defRPr sz="9172"/>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1141830" y="5338732"/>
            <a:ext cx="13267819" cy="26350292"/>
          </a:xfrm>
          <a:prstGeom prst="rect">
            <a:avLst/>
          </a:prstGeom>
        </p:spPr>
        <p:txBody>
          <a:bodyPr anchor="t"/>
          <a:lstStyle>
            <a:lvl1pPr marL="0" indent="0">
              <a:buNone/>
              <a:defRPr sz="9172"/>
            </a:lvl1pPr>
            <a:lvl2pPr marL="1310381" indent="0">
              <a:buNone/>
              <a:defRPr sz="8025"/>
            </a:lvl2pPr>
            <a:lvl3pPr marL="2620762" indent="0">
              <a:buNone/>
              <a:defRPr sz="6879"/>
            </a:lvl3pPr>
            <a:lvl4pPr marL="3931143" indent="0">
              <a:buNone/>
              <a:defRPr sz="5732"/>
            </a:lvl4pPr>
            <a:lvl5pPr marL="5241524" indent="0">
              <a:buNone/>
              <a:defRPr sz="5732"/>
            </a:lvl5pPr>
            <a:lvl6pPr marL="6551905" indent="0">
              <a:buNone/>
              <a:defRPr sz="5732"/>
            </a:lvl6pPr>
            <a:lvl7pPr marL="7862286" indent="0">
              <a:buNone/>
              <a:defRPr sz="5732"/>
            </a:lvl7pPr>
            <a:lvl8pPr marL="9172666" indent="0">
              <a:buNone/>
              <a:defRPr sz="5732"/>
            </a:lvl8pPr>
            <a:lvl9pPr marL="10483047" indent="0">
              <a:buNone/>
              <a:defRPr sz="5732"/>
            </a:lvl9pPr>
          </a:lstStyle>
          <a:p>
            <a:r>
              <a:rPr lang="ja-JP" altLang="en-US"/>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1805216" y="11123771"/>
            <a:ext cx="8452774" cy="20608163"/>
          </a:xfrm>
          <a:prstGeom prst="rect">
            <a:avLst/>
          </a:prstGeom>
        </p:spPr>
        <p:txBody>
          <a:bodyPr/>
          <a:lstStyle>
            <a:lvl1pPr marL="0" indent="0">
              <a:buNone/>
              <a:defRPr sz="4586"/>
            </a:lvl1pPr>
            <a:lvl2pPr marL="1310381" indent="0">
              <a:buNone/>
              <a:defRPr sz="4013"/>
            </a:lvl2pPr>
            <a:lvl3pPr marL="2620762" indent="0">
              <a:buNone/>
              <a:defRPr sz="3439"/>
            </a:lvl3pPr>
            <a:lvl4pPr marL="3931143" indent="0">
              <a:buNone/>
              <a:defRPr sz="2866"/>
            </a:lvl4pPr>
            <a:lvl5pPr marL="5241524" indent="0">
              <a:buNone/>
              <a:defRPr sz="2866"/>
            </a:lvl5pPr>
            <a:lvl6pPr marL="6551905" indent="0">
              <a:buNone/>
              <a:defRPr sz="2866"/>
            </a:lvl6pPr>
            <a:lvl7pPr marL="7862286" indent="0">
              <a:buNone/>
              <a:defRPr sz="2866"/>
            </a:lvl7pPr>
            <a:lvl8pPr marL="9172666" indent="0">
              <a:buNone/>
              <a:defRPr sz="2866"/>
            </a:lvl8pPr>
            <a:lvl9pPr marL="10483047" indent="0">
              <a:buNone/>
              <a:defRPr sz="2866"/>
            </a:lvl9pPr>
          </a:lstStyle>
          <a:p>
            <a:pPr lvl="0"/>
            <a:r>
              <a:rPr lang="ja-JP" altLang="en-US"/>
              <a:t>マスター テキストの書式設定</a:t>
            </a:r>
          </a:p>
        </p:txBody>
      </p:sp>
      <p:sp>
        <p:nvSpPr>
          <p:cNvPr id="5" name="Date Placeholder 4"/>
          <p:cNvSpPr>
            <a:spLocks noGrp="1"/>
          </p:cNvSpPr>
          <p:nvPr>
            <p:ph type="dt" sz="half" idx="10"/>
          </p:nvPr>
        </p:nvSpPr>
        <p:spPr>
          <a:xfrm>
            <a:off x="1801802" y="34366969"/>
            <a:ext cx="5896809" cy="1974126"/>
          </a:xfrm>
          <a:prstGeom prst="rect">
            <a:avLst/>
          </a:prstGeom>
        </p:spPr>
        <p:txBody>
          <a:bodyPr/>
          <a:lstStyle/>
          <a:p>
            <a:fld id="{8CE58978-2934-B247-9FC3-33D1B13F45E0}" type="datetimeFigureOut">
              <a:rPr kumimoji="1" lang="ja-JP" altLang="en-US" smtClean="0"/>
              <a:t>2023/4/18</a:t>
            </a:fld>
            <a:endParaRPr kumimoji="1" lang="ja-JP" altLang="en-US"/>
          </a:p>
        </p:txBody>
      </p:sp>
      <p:sp>
        <p:nvSpPr>
          <p:cNvPr id="6" name="Footer Placeholder 5"/>
          <p:cNvSpPr>
            <a:spLocks noGrp="1"/>
          </p:cNvSpPr>
          <p:nvPr>
            <p:ph type="ftr" sz="quarter" idx="11"/>
          </p:nvPr>
        </p:nvSpPr>
        <p:spPr>
          <a:xfrm>
            <a:off x="8681413" y="34366969"/>
            <a:ext cx="8845213" cy="1974126"/>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18475560" y="34468569"/>
            <a:ext cx="5896809" cy="1974126"/>
          </a:xfrm>
          <a:prstGeom prst="rect">
            <a:avLst/>
          </a:prstGeom>
        </p:spPr>
        <p:txBody>
          <a:bodyPr/>
          <a:lstStyle/>
          <a:p>
            <a:fld id="{9D7B0C77-21DF-E041-A284-E9BF6B76C9B6}" type="slidenum">
              <a:rPr kumimoji="1" lang="ja-JP" altLang="en-US" smtClean="0"/>
              <a:t>‹#›</a:t>
            </a:fld>
            <a:endParaRPr kumimoji="1" lang="ja-JP" altLang="en-US"/>
          </a:p>
        </p:txBody>
      </p:sp>
    </p:spTree>
    <p:extLst>
      <p:ext uri="{BB962C8B-B14F-4D97-AF65-F5344CB8AC3E}">
        <p14:creationId xmlns:p14="http://schemas.microsoft.com/office/powerpoint/2010/main" val="111852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図 10"/>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157780" y="35370555"/>
            <a:ext cx="9892479" cy="1440000"/>
          </a:xfrm>
          <a:prstGeom prst="rect">
            <a:avLst/>
          </a:prstGeom>
        </p:spPr>
      </p:pic>
      <p:sp>
        <p:nvSpPr>
          <p:cNvPr id="7" name="正方形/長方形 6"/>
          <p:cNvSpPr/>
          <p:nvPr userDrawn="1"/>
        </p:nvSpPr>
        <p:spPr>
          <a:xfrm>
            <a:off x="900019" y="899619"/>
            <a:ext cx="24408000" cy="34200000"/>
          </a:xfrm>
          <a:prstGeom prst="rect">
            <a:avLst/>
          </a:prstGeom>
          <a:noFill/>
          <a:ln w="57150" cap="sq">
            <a:solidFill>
              <a:srgbClr val="4C5B6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userDrawn="1"/>
        </p:nvSpPr>
        <p:spPr>
          <a:xfrm>
            <a:off x="900019" y="899619"/>
            <a:ext cx="24408000" cy="720000"/>
          </a:xfrm>
          <a:prstGeom prst="rect">
            <a:avLst/>
          </a:prstGeom>
          <a:solidFill>
            <a:srgbClr val="4C5B60">
              <a:alpha val="70000"/>
            </a:srgbClr>
          </a:solidFill>
          <a:ln w="28575">
            <a:solidFill>
              <a:srgbClr val="4C5B6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正方形/長方形 9"/>
          <p:cNvSpPr/>
          <p:nvPr userDrawn="1"/>
        </p:nvSpPr>
        <p:spPr>
          <a:xfrm>
            <a:off x="900019" y="1619618"/>
            <a:ext cx="24408000" cy="7920000"/>
          </a:xfrm>
          <a:prstGeom prst="rect">
            <a:avLst/>
          </a:prstGeom>
          <a:noFill/>
          <a:ln w="28575">
            <a:solidFill>
              <a:srgbClr val="4C5B6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5294053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620762" rtl="0" eaLnBrk="1" latinLnBrk="0" hangingPunct="1">
        <a:lnSpc>
          <a:spcPct val="90000"/>
        </a:lnSpc>
        <a:spcBef>
          <a:spcPct val="0"/>
        </a:spcBef>
        <a:buNone/>
        <a:defRPr kumimoji="1" sz="12611" kern="1200">
          <a:solidFill>
            <a:schemeClr val="tx1"/>
          </a:solidFill>
          <a:latin typeface="+mj-lt"/>
          <a:ea typeface="+mj-ea"/>
          <a:cs typeface="+mj-cs"/>
        </a:defRPr>
      </a:lvl1pPr>
    </p:titleStyle>
    <p:bodyStyle>
      <a:lvl1pPr marL="655190" indent="-655190" algn="l" defTabSz="2620762" rtl="0" eaLnBrk="1" latinLnBrk="0" hangingPunct="1">
        <a:lnSpc>
          <a:spcPct val="90000"/>
        </a:lnSpc>
        <a:spcBef>
          <a:spcPts val="2866"/>
        </a:spcBef>
        <a:buFont typeface="Arial" panose="020B0604020202020204" pitchFamily="34" charset="0"/>
        <a:buChar char="•"/>
        <a:defRPr kumimoji="1" sz="8025" kern="1200">
          <a:solidFill>
            <a:schemeClr val="tx1"/>
          </a:solidFill>
          <a:latin typeface="+mn-lt"/>
          <a:ea typeface="+mn-ea"/>
          <a:cs typeface="+mn-cs"/>
        </a:defRPr>
      </a:lvl1pPr>
      <a:lvl2pPr marL="1965571" indent="-655190" algn="l" defTabSz="2620762" rtl="0" eaLnBrk="1" latinLnBrk="0" hangingPunct="1">
        <a:lnSpc>
          <a:spcPct val="90000"/>
        </a:lnSpc>
        <a:spcBef>
          <a:spcPts val="1433"/>
        </a:spcBef>
        <a:buFont typeface="Arial" panose="020B0604020202020204" pitchFamily="34" charset="0"/>
        <a:buChar char="•"/>
        <a:defRPr kumimoji="1" sz="6879" kern="1200">
          <a:solidFill>
            <a:schemeClr val="tx1"/>
          </a:solidFill>
          <a:latin typeface="+mn-lt"/>
          <a:ea typeface="+mn-ea"/>
          <a:cs typeface="+mn-cs"/>
        </a:defRPr>
      </a:lvl2pPr>
      <a:lvl3pPr marL="3275952" indent="-655190" algn="l" defTabSz="2620762" rtl="0" eaLnBrk="1" latinLnBrk="0" hangingPunct="1">
        <a:lnSpc>
          <a:spcPct val="90000"/>
        </a:lnSpc>
        <a:spcBef>
          <a:spcPts val="1433"/>
        </a:spcBef>
        <a:buFont typeface="Arial" panose="020B0604020202020204" pitchFamily="34" charset="0"/>
        <a:buChar char="•"/>
        <a:defRPr kumimoji="1" sz="5732" kern="1200">
          <a:solidFill>
            <a:schemeClr val="tx1"/>
          </a:solidFill>
          <a:latin typeface="+mn-lt"/>
          <a:ea typeface="+mn-ea"/>
          <a:cs typeface="+mn-cs"/>
        </a:defRPr>
      </a:lvl3pPr>
      <a:lvl4pPr marL="4586333"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4pPr>
      <a:lvl5pPr marL="5896714"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5pPr>
      <a:lvl6pPr marL="7207095"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6pPr>
      <a:lvl7pPr marL="8517476"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7pPr>
      <a:lvl8pPr marL="9827857"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8pPr>
      <a:lvl9pPr marL="11138238" indent="-655190" algn="l" defTabSz="2620762" rtl="0" eaLnBrk="1" latinLnBrk="0" hangingPunct="1">
        <a:lnSpc>
          <a:spcPct val="90000"/>
        </a:lnSpc>
        <a:spcBef>
          <a:spcPts val="1433"/>
        </a:spcBef>
        <a:buFont typeface="Arial" panose="020B0604020202020204" pitchFamily="34" charset="0"/>
        <a:buChar char="•"/>
        <a:defRPr kumimoji="1" sz="5159" kern="1200">
          <a:solidFill>
            <a:schemeClr val="tx1"/>
          </a:solidFill>
          <a:latin typeface="+mn-lt"/>
          <a:ea typeface="+mn-ea"/>
          <a:cs typeface="+mn-cs"/>
        </a:defRPr>
      </a:lvl9pPr>
    </p:bodyStyle>
    <p:otherStyle>
      <a:defPPr>
        <a:defRPr lang="en-US"/>
      </a:defPPr>
      <a:lvl1pPr marL="0" algn="l" defTabSz="2620762" rtl="0" eaLnBrk="1" latinLnBrk="0" hangingPunct="1">
        <a:defRPr kumimoji="1" sz="5159" kern="1200">
          <a:solidFill>
            <a:schemeClr val="tx1"/>
          </a:solidFill>
          <a:latin typeface="+mn-lt"/>
          <a:ea typeface="+mn-ea"/>
          <a:cs typeface="+mn-cs"/>
        </a:defRPr>
      </a:lvl1pPr>
      <a:lvl2pPr marL="1310381" algn="l" defTabSz="2620762" rtl="0" eaLnBrk="1" latinLnBrk="0" hangingPunct="1">
        <a:defRPr kumimoji="1" sz="5159" kern="1200">
          <a:solidFill>
            <a:schemeClr val="tx1"/>
          </a:solidFill>
          <a:latin typeface="+mn-lt"/>
          <a:ea typeface="+mn-ea"/>
          <a:cs typeface="+mn-cs"/>
        </a:defRPr>
      </a:lvl2pPr>
      <a:lvl3pPr marL="2620762" algn="l" defTabSz="2620762" rtl="0" eaLnBrk="1" latinLnBrk="0" hangingPunct="1">
        <a:defRPr kumimoji="1" sz="5159" kern="1200">
          <a:solidFill>
            <a:schemeClr val="tx1"/>
          </a:solidFill>
          <a:latin typeface="+mn-lt"/>
          <a:ea typeface="+mn-ea"/>
          <a:cs typeface="+mn-cs"/>
        </a:defRPr>
      </a:lvl3pPr>
      <a:lvl4pPr marL="3931143" algn="l" defTabSz="2620762" rtl="0" eaLnBrk="1" latinLnBrk="0" hangingPunct="1">
        <a:defRPr kumimoji="1" sz="5159" kern="1200">
          <a:solidFill>
            <a:schemeClr val="tx1"/>
          </a:solidFill>
          <a:latin typeface="+mn-lt"/>
          <a:ea typeface="+mn-ea"/>
          <a:cs typeface="+mn-cs"/>
        </a:defRPr>
      </a:lvl4pPr>
      <a:lvl5pPr marL="5241524" algn="l" defTabSz="2620762" rtl="0" eaLnBrk="1" latinLnBrk="0" hangingPunct="1">
        <a:defRPr kumimoji="1" sz="5159" kern="1200">
          <a:solidFill>
            <a:schemeClr val="tx1"/>
          </a:solidFill>
          <a:latin typeface="+mn-lt"/>
          <a:ea typeface="+mn-ea"/>
          <a:cs typeface="+mn-cs"/>
        </a:defRPr>
      </a:lvl5pPr>
      <a:lvl6pPr marL="6551905" algn="l" defTabSz="2620762" rtl="0" eaLnBrk="1" latinLnBrk="0" hangingPunct="1">
        <a:defRPr kumimoji="1" sz="5159" kern="1200">
          <a:solidFill>
            <a:schemeClr val="tx1"/>
          </a:solidFill>
          <a:latin typeface="+mn-lt"/>
          <a:ea typeface="+mn-ea"/>
          <a:cs typeface="+mn-cs"/>
        </a:defRPr>
      </a:lvl6pPr>
      <a:lvl7pPr marL="7862286" algn="l" defTabSz="2620762" rtl="0" eaLnBrk="1" latinLnBrk="0" hangingPunct="1">
        <a:defRPr kumimoji="1" sz="5159" kern="1200">
          <a:solidFill>
            <a:schemeClr val="tx1"/>
          </a:solidFill>
          <a:latin typeface="+mn-lt"/>
          <a:ea typeface="+mn-ea"/>
          <a:cs typeface="+mn-cs"/>
        </a:defRPr>
      </a:lvl7pPr>
      <a:lvl8pPr marL="9172666" algn="l" defTabSz="2620762" rtl="0" eaLnBrk="1" latinLnBrk="0" hangingPunct="1">
        <a:defRPr kumimoji="1" sz="5159" kern="1200">
          <a:solidFill>
            <a:schemeClr val="tx1"/>
          </a:solidFill>
          <a:latin typeface="+mn-lt"/>
          <a:ea typeface="+mn-ea"/>
          <a:cs typeface="+mn-cs"/>
        </a:defRPr>
      </a:lvl8pPr>
      <a:lvl9pPr marL="10483047" algn="l" defTabSz="2620762" rtl="0" eaLnBrk="1" latinLnBrk="0" hangingPunct="1">
        <a:defRPr kumimoji="1" sz="515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jpg"/><Relationship Id="rId3" Type="http://schemas.openxmlformats.org/officeDocument/2006/relationships/image" Target="../media/image3.jpg"/><Relationship Id="rId7" Type="http://schemas.openxmlformats.org/officeDocument/2006/relationships/image" Target="../media/image7.jpg"/><Relationship Id="rId12" Type="http://schemas.openxmlformats.org/officeDocument/2006/relationships/image" Target="../media/image12.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p:cNvSpPr txBox="1"/>
          <p:nvPr/>
        </p:nvSpPr>
        <p:spPr>
          <a:xfrm>
            <a:off x="1023815" y="843140"/>
            <a:ext cx="16219155" cy="727122"/>
          </a:xfrm>
          <a:prstGeom prst="rect">
            <a:avLst/>
          </a:prstGeom>
          <a:noFill/>
        </p:spPr>
        <p:txBody>
          <a:bodyPr wrap="square" rtlCol="0">
            <a:spAutoFit/>
          </a:bodyPr>
          <a:lstStyle/>
          <a:p>
            <a:pPr>
              <a:lnSpc>
                <a:spcPct val="150000"/>
              </a:lnSpc>
            </a:pPr>
            <a:r>
              <a:rPr lang="ja-JP" altLang="en-US" sz="3000" spc="300" dirty="0">
                <a:solidFill>
                  <a:schemeClr val="bg1"/>
                </a:solidFill>
                <a:latin typeface="Meiryo" charset="-128"/>
                <a:ea typeface="Meiryo" charset="-128"/>
                <a:cs typeface="Meiryo" charset="-128"/>
              </a:rPr>
              <a:t>非鉄金属・レアメタルのリサイクル</a:t>
            </a:r>
          </a:p>
        </p:txBody>
      </p:sp>
      <p:sp>
        <p:nvSpPr>
          <p:cNvPr id="22" name="テキスト ボックス 21"/>
          <p:cNvSpPr txBox="1"/>
          <p:nvPr/>
        </p:nvSpPr>
        <p:spPr>
          <a:xfrm>
            <a:off x="15305658" y="838887"/>
            <a:ext cx="9874580" cy="713272"/>
          </a:xfrm>
          <a:prstGeom prst="rect">
            <a:avLst/>
          </a:prstGeom>
          <a:noFill/>
        </p:spPr>
        <p:txBody>
          <a:bodyPr wrap="square" rtlCol="0">
            <a:spAutoFit/>
          </a:bodyPr>
          <a:lstStyle/>
          <a:p>
            <a:pPr algn="r">
              <a:lnSpc>
                <a:spcPct val="150000"/>
              </a:lnSpc>
            </a:pPr>
            <a:r>
              <a:rPr lang="en-US" altLang="ja-JP" sz="3000" spc="300" dirty="0">
                <a:solidFill>
                  <a:schemeClr val="bg1"/>
                </a:solidFill>
                <a:latin typeface="Arial" panose="020B0604020202020204" pitchFamily="34" charset="0"/>
                <a:ea typeface="Arial" charset="0"/>
                <a:cs typeface="Arial" panose="020B0604020202020204" pitchFamily="34" charset="0"/>
              </a:rPr>
              <a:t>Fw-401</a:t>
            </a:r>
            <a:endParaRPr lang="ja-JP" altLang="en-US" sz="3000" spc="300" dirty="0">
              <a:solidFill>
                <a:schemeClr val="bg1"/>
              </a:solidFill>
              <a:latin typeface="Arial" panose="020B0604020202020204" pitchFamily="34" charset="0"/>
              <a:ea typeface="Arial"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8327C6EB-2FE3-45D1-AB46-5F117909B57E}"/>
              </a:ext>
            </a:extLst>
          </p:cNvPr>
          <p:cNvSpPr txBox="1"/>
          <p:nvPr/>
        </p:nvSpPr>
        <p:spPr>
          <a:xfrm>
            <a:off x="900019" y="2409512"/>
            <a:ext cx="24408000" cy="1631216"/>
          </a:xfrm>
          <a:prstGeom prst="rect">
            <a:avLst/>
          </a:prstGeom>
          <a:noFill/>
        </p:spPr>
        <p:txBody>
          <a:bodyPr wrap="square" rtlCol="0">
            <a:noAutofit/>
          </a:bodyPr>
          <a:lstStyle/>
          <a:p>
            <a:pPr algn="ctr"/>
            <a:r>
              <a:rPr lang="ja-JP" altLang="en-US" sz="7200" spc="2000" dirty="0">
                <a:latin typeface="Meiryo" charset="-128"/>
                <a:ea typeface="Meiryo" charset="-128"/>
                <a:cs typeface="Meiryo" charset="-128"/>
              </a:rPr>
              <a:t>非鉄金属資源循環工学寄付研究部門</a:t>
            </a:r>
            <a:endParaRPr lang="en-US" altLang="ja-JP" sz="7200" spc="2000" dirty="0">
              <a:latin typeface="Meiryo" charset="-128"/>
              <a:ea typeface="Meiryo" charset="-128"/>
              <a:cs typeface="Meiryo" charset="-128"/>
            </a:endParaRPr>
          </a:p>
          <a:p>
            <a:pPr algn="ctr"/>
            <a:r>
              <a:rPr kumimoji="1" lang="ja-JP" altLang="en-US" sz="7200" u="none" spc="2000" baseline="0" dirty="0">
                <a:effectLst/>
                <a:latin typeface="Meiryo" charset="-128"/>
                <a:ea typeface="Meiryo" charset="-128"/>
                <a:cs typeface="Meiryo" charset="-128"/>
              </a:rPr>
              <a:t>（</a:t>
            </a:r>
            <a:r>
              <a:rPr kumimoji="1" lang="en-US" altLang="ja-JP" sz="7200" u="none" spc="2000" baseline="0" dirty="0">
                <a:effectLst/>
                <a:latin typeface="Arial" panose="020B0604020202020204" pitchFamily="34" charset="0"/>
                <a:ea typeface="Meiryo" charset="-128"/>
                <a:cs typeface="Arial" panose="020B0604020202020204" pitchFamily="34" charset="0"/>
              </a:rPr>
              <a:t>JX</a:t>
            </a:r>
            <a:r>
              <a:rPr kumimoji="1" lang="ja-JP" altLang="en-US" sz="7200" u="none" spc="2000" baseline="0" dirty="0">
                <a:effectLst/>
                <a:latin typeface="Meiryo" charset="-128"/>
                <a:ea typeface="Meiryo" charset="-128"/>
                <a:cs typeface="Meiryo" charset="-128"/>
              </a:rPr>
              <a:t>金属寄付ユニット）</a:t>
            </a:r>
          </a:p>
        </p:txBody>
      </p:sp>
      <p:sp>
        <p:nvSpPr>
          <p:cNvPr id="13" name="テキスト ボックス 12">
            <a:extLst>
              <a:ext uri="{FF2B5EF4-FFF2-40B4-BE49-F238E27FC236}">
                <a16:creationId xmlns:a16="http://schemas.microsoft.com/office/drawing/2014/main" id="{9C9F0FED-865B-4B3E-B57A-F9BD4060E9E4}"/>
              </a:ext>
            </a:extLst>
          </p:cNvPr>
          <p:cNvSpPr txBox="1"/>
          <p:nvPr/>
        </p:nvSpPr>
        <p:spPr>
          <a:xfrm>
            <a:off x="900019" y="4864829"/>
            <a:ext cx="24408000" cy="1169551"/>
          </a:xfrm>
          <a:prstGeom prst="rect">
            <a:avLst/>
          </a:prstGeom>
          <a:noFill/>
        </p:spPr>
        <p:txBody>
          <a:bodyPr wrap="square" rtlCol="0">
            <a:spAutoFit/>
          </a:bodyPr>
          <a:lstStyle/>
          <a:p>
            <a:pPr algn="ctr"/>
            <a:r>
              <a:rPr kumimoji="1" lang="ja-JP" altLang="en-US" sz="7000" u="none" spc="1000" baseline="0" dirty="0">
                <a:effectLst/>
                <a:latin typeface="Meiryo" charset="-128"/>
                <a:ea typeface="Meiryo" charset="-128"/>
                <a:cs typeface="Meiryo" charset="-128"/>
              </a:rPr>
              <a:t>［</a:t>
            </a:r>
            <a:r>
              <a:rPr lang="ja-JP" altLang="en-US" sz="7000" spc="1000" dirty="0">
                <a:latin typeface="Meiryo" charset="-128"/>
                <a:ea typeface="Meiryo" charset="-128"/>
                <a:cs typeface="Meiryo" charset="-128"/>
              </a:rPr>
              <a:t>高度資源循環型社会の構築を目指して</a:t>
            </a:r>
            <a:r>
              <a:rPr kumimoji="1" lang="ja-JP" altLang="en-US" sz="7000" u="none" spc="1000" baseline="0" dirty="0">
                <a:effectLst/>
                <a:latin typeface="Meiryo" charset="-128"/>
                <a:ea typeface="Meiryo" charset="-128"/>
                <a:cs typeface="Meiryo" charset="-128"/>
              </a:rPr>
              <a:t>］</a:t>
            </a:r>
          </a:p>
        </p:txBody>
      </p:sp>
      <p:sp>
        <p:nvSpPr>
          <p:cNvPr id="14" name="テキスト ボックス 13">
            <a:extLst>
              <a:ext uri="{FF2B5EF4-FFF2-40B4-BE49-F238E27FC236}">
                <a16:creationId xmlns:a16="http://schemas.microsoft.com/office/drawing/2014/main" id="{61B62739-ED2E-49E9-BD6A-9C051A89F000}"/>
              </a:ext>
            </a:extLst>
          </p:cNvPr>
          <p:cNvSpPr txBox="1"/>
          <p:nvPr/>
        </p:nvSpPr>
        <p:spPr>
          <a:xfrm>
            <a:off x="900019" y="5878969"/>
            <a:ext cx="24408000" cy="1824923"/>
          </a:xfrm>
          <a:prstGeom prst="rect">
            <a:avLst/>
          </a:prstGeom>
          <a:noFill/>
        </p:spPr>
        <p:txBody>
          <a:bodyPr wrap="square" rtlCol="0">
            <a:spAutoFit/>
          </a:bodyPr>
          <a:lstStyle/>
          <a:p>
            <a:pPr algn="ctr">
              <a:lnSpc>
                <a:spcPct val="150000"/>
              </a:lnSpc>
            </a:pPr>
            <a:r>
              <a:rPr kumimoji="1" lang="ja-JP" altLang="en-US" sz="4000" u="none" spc="300" baseline="0" dirty="0">
                <a:effectLst/>
                <a:latin typeface="Arial" panose="020B0604020202020204" pitchFamily="34" charset="0"/>
                <a:ea typeface="Meiryo" charset="-128"/>
                <a:cs typeface="Arial" panose="020B0604020202020204" pitchFamily="34" charset="0"/>
              </a:rPr>
              <a:t>生産技術研究所 寄付研究部門 </a:t>
            </a:r>
            <a:endParaRPr kumimoji="1" lang="en-US" altLang="ja-JP" sz="4000" u="none" spc="300" baseline="0" dirty="0">
              <a:effectLst/>
              <a:latin typeface="Arial" panose="020B0604020202020204" pitchFamily="34" charset="0"/>
              <a:ea typeface="Meiryo" charset="-128"/>
              <a:cs typeface="Arial" panose="020B0604020202020204" pitchFamily="34" charset="0"/>
            </a:endParaRPr>
          </a:p>
          <a:p>
            <a:pPr algn="ctr">
              <a:lnSpc>
                <a:spcPct val="150000"/>
              </a:lnSpc>
            </a:pPr>
            <a:r>
              <a:rPr kumimoji="1" lang="en-US" altLang="ja-JP" sz="4000" u="none" spc="300" baseline="0" dirty="0">
                <a:effectLst/>
                <a:latin typeface="Arial" panose="020B0604020202020204" pitchFamily="34" charset="0"/>
                <a:ea typeface="Arial" charset="0"/>
                <a:cs typeface="Arial" panose="020B0604020202020204" pitchFamily="34" charset="0"/>
              </a:rPr>
              <a:t>Institute of Industrial Science, Endowed</a:t>
            </a:r>
            <a:r>
              <a:rPr kumimoji="1" lang="en-US" altLang="ja-JP" sz="4000" u="none" spc="300" dirty="0">
                <a:effectLst/>
                <a:latin typeface="Arial" panose="020B0604020202020204" pitchFamily="34" charset="0"/>
                <a:ea typeface="Arial" charset="0"/>
                <a:cs typeface="Arial" panose="020B0604020202020204" pitchFamily="34" charset="0"/>
              </a:rPr>
              <a:t> Chairs</a:t>
            </a:r>
            <a:endParaRPr kumimoji="1" lang="ja-JP" altLang="en-US" sz="4000" u="none" spc="300" baseline="0" dirty="0">
              <a:effectLst/>
              <a:latin typeface="Arial" panose="020B0604020202020204" pitchFamily="34" charset="0"/>
              <a:ea typeface="Arial"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5396D651-4A2E-437F-A885-8D109633014A}"/>
              </a:ext>
            </a:extLst>
          </p:cNvPr>
          <p:cNvSpPr txBox="1"/>
          <p:nvPr/>
        </p:nvSpPr>
        <p:spPr>
          <a:xfrm>
            <a:off x="13288487" y="8630662"/>
            <a:ext cx="11832759" cy="784830"/>
          </a:xfrm>
          <a:prstGeom prst="rect">
            <a:avLst/>
          </a:prstGeom>
          <a:noFill/>
        </p:spPr>
        <p:txBody>
          <a:bodyPr wrap="square" rtlCol="0">
            <a:spAutoFit/>
          </a:bodyPr>
          <a:lstStyle/>
          <a:p>
            <a:pPr algn="r">
              <a:lnSpc>
                <a:spcPct val="150000"/>
              </a:lnSpc>
            </a:pPr>
            <a:r>
              <a:rPr lang="en-US" altLang="ja-JP" sz="3000" spc="300" dirty="0">
                <a:latin typeface="Arial" panose="020B0604020202020204" pitchFamily="34" charset="0"/>
                <a:ea typeface="Arial" charset="0"/>
                <a:cs typeface="Arial" panose="020B0604020202020204" pitchFamily="34" charset="0"/>
              </a:rPr>
              <a:t>http://www.metals-recycling.iis.u-tokyo.ac.jp</a:t>
            </a:r>
          </a:p>
        </p:txBody>
      </p:sp>
      <p:sp>
        <p:nvSpPr>
          <p:cNvPr id="24" name="テキスト ボックス 23">
            <a:extLst>
              <a:ext uri="{FF2B5EF4-FFF2-40B4-BE49-F238E27FC236}">
                <a16:creationId xmlns:a16="http://schemas.microsoft.com/office/drawing/2014/main" id="{D85A0095-EDFD-4583-A39D-CEABF672D1E6}"/>
              </a:ext>
            </a:extLst>
          </p:cNvPr>
          <p:cNvSpPr txBox="1"/>
          <p:nvPr/>
        </p:nvSpPr>
        <p:spPr>
          <a:xfrm>
            <a:off x="8617527" y="8052775"/>
            <a:ext cx="8972984" cy="727122"/>
          </a:xfrm>
          <a:prstGeom prst="rect">
            <a:avLst/>
          </a:prstGeom>
          <a:noFill/>
        </p:spPr>
        <p:txBody>
          <a:bodyPr wrap="square" rtlCol="0">
            <a:spAutoFit/>
          </a:bodyPr>
          <a:lstStyle/>
          <a:p>
            <a:pPr algn="ctr">
              <a:lnSpc>
                <a:spcPct val="150000"/>
              </a:lnSpc>
            </a:pPr>
            <a:r>
              <a:rPr lang="ja-JP" altLang="en-US" sz="3000" spc="300" dirty="0">
                <a:latin typeface="Meiryo" charset="-128"/>
                <a:ea typeface="Meiryo" charset="-128"/>
                <a:cs typeface="Meiryo" charset="-128"/>
              </a:rPr>
              <a:t>非鉄金属循環資源工学</a:t>
            </a:r>
            <a:endParaRPr kumimoji="1" lang="ja-JP" altLang="en-US" sz="3000" u="none" spc="300" baseline="0" dirty="0">
              <a:effectLst/>
              <a:latin typeface="Meiryo" charset="-128"/>
              <a:ea typeface="Meiryo" charset="-128"/>
              <a:cs typeface="Meiryo" charset="-128"/>
            </a:endParaRPr>
          </a:p>
        </p:txBody>
      </p:sp>
      <p:sp>
        <p:nvSpPr>
          <p:cNvPr id="26" name="正方形/長方形 3">
            <a:extLst>
              <a:ext uri="{FF2B5EF4-FFF2-40B4-BE49-F238E27FC236}">
                <a16:creationId xmlns:a16="http://schemas.microsoft.com/office/drawing/2014/main" id="{2BC1CC57-B3FC-4382-8E07-70D579C22D79}"/>
              </a:ext>
            </a:extLst>
          </p:cNvPr>
          <p:cNvSpPr>
            <a:spLocks noChangeArrowheads="1"/>
          </p:cNvSpPr>
          <p:nvPr/>
        </p:nvSpPr>
        <p:spPr bwMode="auto">
          <a:xfrm>
            <a:off x="3332508" y="11716584"/>
            <a:ext cx="7957752" cy="7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ctr" eaLnBrk="1" hangingPunct="1">
              <a:lnSpc>
                <a:spcPts val="4700"/>
              </a:lnSpc>
              <a:spcBef>
                <a:spcPct val="0"/>
              </a:spcBef>
              <a:buSzTx/>
              <a:buFontTx/>
              <a:buNone/>
            </a:pPr>
            <a:r>
              <a:rPr lang="ja-JP" altLang="en-US" sz="4400" b="1" u="sng" dirty="0">
                <a:solidFill>
                  <a:srgbClr val="DC5F36"/>
                </a:solidFill>
                <a:latin typeface="Arial" panose="020B0604020202020204" pitchFamily="34" charset="0"/>
                <a:ea typeface="メイリオ" panose="020B0604030504040204" pitchFamily="50" charset="-128"/>
                <a:sym typeface="Arial" panose="020B0604020202020204" pitchFamily="34" charset="0"/>
              </a:rPr>
              <a:t>寄付者：</a:t>
            </a:r>
            <a:r>
              <a:rPr lang="en-US" altLang="ja-JP" sz="4400" b="1" u="sng"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JX</a:t>
            </a:r>
            <a:r>
              <a:rPr lang="ja-JP" altLang="en-US" sz="4400" b="1" u="sng" dirty="0">
                <a:solidFill>
                  <a:srgbClr val="DC5F36"/>
                </a:solidFill>
                <a:latin typeface="Arial" panose="020B0604020202020204" pitchFamily="34" charset="0"/>
                <a:ea typeface="メイリオ" panose="020B0604030504040204" pitchFamily="50" charset="-128"/>
                <a:sym typeface="Arial" panose="020B0604020202020204" pitchFamily="34" charset="0"/>
              </a:rPr>
              <a:t>金属株式会社</a:t>
            </a:r>
            <a:endParaRPr lang="en-US" altLang="ja-JP" sz="4400" b="1" dirty="0">
              <a:solidFill>
                <a:srgbClr val="DC5F36"/>
              </a:solidFill>
              <a:latin typeface="Arial" panose="020B0604020202020204" pitchFamily="34" charset="0"/>
              <a:ea typeface="メイリオ" panose="020B0604030504040204" pitchFamily="50" charset="-128"/>
              <a:sym typeface="Arial" panose="020B0604020202020204" pitchFamily="34" charset="0"/>
            </a:endParaRPr>
          </a:p>
        </p:txBody>
      </p:sp>
      <p:sp>
        <p:nvSpPr>
          <p:cNvPr id="27" name="正方形/長方形 3">
            <a:extLst>
              <a:ext uri="{FF2B5EF4-FFF2-40B4-BE49-F238E27FC236}">
                <a16:creationId xmlns:a16="http://schemas.microsoft.com/office/drawing/2014/main" id="{4FCFAA72-7D5E-45A1-B1C4-DED9BCA01718}"/>
              </a:ext>
            </a:extLst>
          </p:cNvPr>
          <p:cNvSpPr>
            <a:spLocks noChangeArrowheads="1"/>
          </p:cNvSpPr>
          <p:nvPr/>
        </p:nvSpPr>
        <p:spPr bwMode="auto">
          <a:xfrm>
            <a:off x="1649718" y="12430241"/>
            <a:ext cx="11323332" cy="548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just">
              <a:lnSpc>
                <a:spcPts val="4700"/>
              </a:lnSpc>
              <a:spcBef>
                <a:spcPct val="0"/>
              </a:spcBef>
              <a:buSzTx/>
              <a:buNone/>
            </a:pPr>
            <a:r>
              <a:rPr lang="ja-JP" altLang="en-US" sz="3200" b="1" dirty="0">
                <a:latin typeface="Arial" panose="020B0604020202020204" pitchFamily="34" charset="0"/>
                <a:ea typeface="メイリオ" panose="020B0604030504040204" pitchFamily="50" charset="-128"/>
                <a:sym typeface="Arial" panose="020B0604020202020204" pitchFamily="34" charset="0"/>
              </a:rPr>
              <a:t>　社会の持続的な発展には、環境を保全しながらリサイクルを推進し、資源を循環させる必要があります。良質な天然資源が減少するとともに資源ナショナリズムが台頭する現在、レアメタルはもとより、ベースメタルについてもリサイクルを推進することが、我が国にとって重要な課題となっています。本寄付研究部門では、製錬技術を利用・発展させ、非鉄ベースメタルとレアメタルに関して新たな環境調和型リサイクル技術を開発するとともに、次代を担う若い研究者・技術者の育成を当該分野の企業と協力して推進しています。</a:t>
            </a:r>
          </a:p>
        </p:txBody>
      </p:sp>
      <p:sp>
        <p:nvSpPr>
          <p:cNvPr id="28" name="正方形/長方形 27">
            <a:extLst>
              <a:ext uri="{FF2B5EF4-FFF2-40B4-BE49-F238E27FC236}">
                <a16:creationId xmlns:a16="http://schemas.microsoft.com/office/drawing/2014/main" id="{F4CB5291-5488-45E6-9878-986116407FC9}"/>
              </a:ext>
            </a:extLst>
          </p:cNvPr>
          <p:cNvSpPr/>
          <p:nvPr/>
        </p:nvSpPr>
        <p:spPr>
          <a:xfrm>
            <a:off x="15998353" y="11716584"/>
            <a:ext cx="8969583" cy="1900520"/>
          </a:xfrm>
          <a:prstGeom prst="rect">
            <a:avLst/>
          </a:prstGeom>
          <a:ln>
            <a:noFill/>
          </a:ln>
        </p:spPr>
        <p:txBody>
          <a:bodyPr wrap="square" anchor="b" anchorCtr="0">
            <a:spAutoFit/>
          </a:bodyPr>
          <a:lstStyle/>
          <a:p>
            <a:pPr algn="ctr">
              <a:lnSpc>
                <a:spcPts val="4700"/>
              </a:lnSpc>
              <a:spcBef>
                <a:spcPct val="0"/>
              </a:spcBef>
            </a:pP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2012</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a:t>
            </a: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1</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月～</a:t>
            </a: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2016</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a:t>
            </a: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12</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月（</a:t>
            </a: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5</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年、第</a:t>
            </a: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1</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期）</a:t>
            </a:r>
            <a:endPar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a:p>
            <a:pPr algn="ctr">
              <a:lnSpc>
                <a:spcPts val="4700"/>
              </a:lnSpc>
              <a:spcBef>
                <a:spcPct val="0"/>
              </a:spcBef>
            </a:pP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2017</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a:t>
            </a: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1</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月～</a:t>
            </a: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2021</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a:t>
            </a: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12</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月（</a:t>
            </a: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5</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年、第</a:t>
            </a:r>
            <a:r>
              <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2</a:t>
            </a:r>
            <a:r>
              <a:rPr lang="ja-JP" altLang="en-US"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期）</a:t>
            </a:r>
            <a:endParaRPr lang="en-US" altLang="ja-JP" sz="3600" dirty="0">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a:p>
            <a:pPr algn="ctr">
              <a:lnSpc>
                <a:spcPts val="4700"/>
              </a:lnSpc>
              <a:spcBef>
                <a:spcPct val="0"/>
              </a:spcBef>
            </a:pPr>
            <a:r>
              <a:rPr lang="en-US" altLang="ja-JP" sz="36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2022</a:t>
            </a:r>
            <a:r>
              <a:rPr lang="ja-JP" altLang="en-US" sz="36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a:t>
            </a:r>
            <a:r>
              <a:rPr lang="en-US" altLang="ja-JP" sz="36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1</a:t>
            </a:r>
            <a:r>
              <a:rPr lang="ja-JP" altLang="en-US" sz="36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月～</a:t>
            </a:r>
            <a:r>
              <a:rPr lang="en-US" altLang="ja-JP" sz="36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2026</a:t>
            </a:r>
            <a:r>
              <a:rPr lang="ja-JP" altLang="en-US" sz="36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a:t>
            </a:r>
            <a:r>
              <a:rPr lang="en-US" altLang="ja-JP" sz="36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12</a:t>
            </a:r>
            <a:r>
              <a:rPr lang="ja-JP" altLang="en-US" sz="36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月（</a:t>
            </a:r>
            <a:r>
              <a:rPr lang="en-US" altLang="ja-JP" sz="36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5</a:t>
            </a:r>
            <a:r>
              <a:rPr lang="ja-JP" altLang="en-US" sz="36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年、第</a:t>
            </a:r>
            <a:r>
              <a:rPr lang="en-US" altLang="ja-JP" sz="36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3</a:t>
            </a:r>
            <a:r>
              <a:rPr lang="ja-JP" altLang="en-US" sz="36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期）</a:t>
            </a:r>
            <a:endParaRPr lang="en-US" altLang="ja-JP" sz="36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p:txBody>
      </p:sp>
      <p:sp>
        <p:nvSpPr>
          <p:cNvPr id="29" name="テキスト ボックス 28">
            <a:extLst>
              <a:ext uri="{FF2B5EF4-FFF2-40B4-BE49-F238E27FC236}">
                <a16:creationId xmlns:a16="http://schemas.microsoft.com/office/drawing/2014/main" id="{E79EF740-B378-4A58-820D-935A2F58DE02}"/>
              </a:ext>
            </a:extLst>
          </p:cNvPr>
          <p:cNvSpPr txBox="1"/>
          <p:nvPr/>
        </p:nvSpPr>
        <p:spPr>
          <a:xfrm>
            <a:off x="13350875" y="11639584"/>
            <a:ext cx="2509020" cy="784830"/>
          </a:xfrm>
          <a:prstGeom prst="rect">
            <a:avLst/>
          </a:prstGeom>
          <a:noFill/>
          <a:ln>
            <a:noFill/>
          </a:ln>
        </p:spPr>
        <p:txBody>
          <a:bodyPr wrap="none" rtlCol="0" anchor="ctr">
            <a:spAutoFit/>
          </a:bodyPr>
          <a:lstStyle/>
          <a:p>
            <a:pPr algn="ctr"/>
            <a:endParaRPr kumimoji="1" lang="en-US" altLang="ja-JP" sz="900" dirty="0">
              <a:latin typeface="メイリオ" panose="020B0604030504040204" pitchFamily="50" charset="-128"/>
              <a:ea typeface="メイリオ" panose="020B0604030504040204" pitchFamily="50" charset="-128"/>
            </a:endParaRPr>
          </a:p>
          <a:p>
            <a:pPr algn="ctr"/>
            <a:r>
              <a:rPr kumimoji="1" lang="en-US" altLang="ja-JP" sz="3600" dirty="0">
                <a:latin typeface="メイリオ" panose="020B0604030504040204" pitchFamily="50" charset="-128"/>
                <a:ea typeface="メイリオ" panose="020B0604030504040204" pitchFamily="50" charset="-128"/>
              </a:rPr>
              <a:t>[</a:t>
            </a:r>
            <a:r>
              <a:rPr kumimoji="1" lang="en-US" altLang="ja-JP" sz="800" dirty="0">
                <a:latin typeface="メイリオ" panose="020B0604030504040204" pitchFamily="50" charset="-128"/>
                <a:ea typeface="メイリオ" panose="020B0604030504040204" pitchFamily="50" charset="-128"/>
              </a:rPr>
              <a:t> </a:t>
            </a:r>
            <a:r>
              <a:rPr kumimoji="1" lang="ja-JP" altLang="en-US" sz="3600" dirty="0">
                <a:latin typeface="メイリオ" panose="020B0604030504040204" pitchFamily="50" charset="-128"/>
                <a:ea typeface="メイリオ" panose="020B0604030504040204" pitchFamily="50" charset="-128"/>
              </a:rPr>
              <a:t>設置期間</a:t>
            </a:r>
            <a:r>
              <a:rPr kumimoji="1" lang="ja-JP" altLang="en-US" sz="800" dirty="0">
                <a:latin typeface="メイリオ" panose="020B0604030504040204" pitchFamily="50" charset="-128"/>
                <a:ea typeface="メイリオ" panose="020B0604030504040204" pitchFamily="50" charset="-128"/>
              </a:rPr>
              <a:t> </a:t>
            </a:r>
            <a:r>
              <a:rPr kumimoji="1" lang="en-US" altLang="ja-JP" sz="3600" dirty="0">
                <a:latin typeface="メイリオ" panose="020B0604030504040204" pitchFamily="50" charset="-128"/>
                <a:ea typeface="メイリオ" panose="020B0604030504040204" pitchFamily="50" charset="-128"/>
              </a:rPr>
              <a:t>]</a:t>
            </a:r>
          </a:p>
        </p:txBody>
      </p:sp>
      <p:sp>
        <p:nvSpPr>
          <p:cNvPr id="30" name="正方形/長方形 29">
            <a:extLst>
              <a:ext uri="{FF2B5EF4-FFF2-40B4-BE49-F238E27FC236}">
                <a16:creationId xmlns:a16="http://schemas.microsoft.com/office/drawing/2014/main" id="{81F6B4AC-F2DB-4AE7-AB7C-5659F30C97CE}"/>
              </a:ext>
            </a:extLst>
          </p:cNvPr>
          <p:cNvSpPr/>
          <p:nvPr/>
        </p:nvSpPr>
        <p:spPr>
          <a:xfrm>
            <a:off x="13455650" y="13534463"/>
            <a:ext cx="11470816" cy="4370427"/>
          </a:xfrm>
          <a:prstGeom prst="rect">
            <a:avLst/>
          </a:prstGeom>
          <a:ln w="28575">
            <a:solidFill>
              <a:srgbClr val="DC5F36"/>
            </a:solidFill>
          </a:ln>
        </p:spPr>
        <p:txBody>
          <a:bodyPr wrap="square" lIns="144000" rIns="144000" anchor="t" anchorCtr="0">
            <a:spAutoFit/>
          </a:bodyPr>
          <a:lstStyle/>
          <a:p>
            <a:pPr algn="just">
              <a:lnSpc>
                <a:spcPct val="125000"/>
              </a:lnSpc>
              <a:spcBef>
                <a:spcPct val="0"/>
              </a:spcBef>
            </a:pPr>
            <a:r>
              <a:rPr lang="ja-JP" altLang="en-US" sz="32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　第</a:t>
            </a:r>
            <a:r>
              <a:rPr lang="en-US" altLang="ja-JP" sz="32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2</a:t>
            </a:r>
            <a:r>
              <a:rPr lang="ja-JP" altLang="en-US" sz="32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期では、第</a:t>
            </a:r>
            <a:r>
              <a:rPr lang="en-US" altLang="ja-JP" sz="32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1</a:t>
            </a:r>
            <a:r>
              <a:rPr lang="ja-JP" altLang="en-US" sz="32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期の活動に加え、一般社会、特に高校生以下の低年齢層およびその保護者に、本分野の魅力が十分に伝わるような啓発活動にも注力してきました。</a:t>
            </a:r>
            <a:endParaRPr lang="en-US" altLang="ja-JP" sz="32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a:p>
            <a:pPr algn="just">
              <a:lnSpc>
                <a:spcPct val="125000"/>
              </a:lnSpc>
              <a:spcBef>
                <a:spcPct val="0"/>
              </a:spcBef>
            </a:pPr>
            <a:r>
              <a:rPr lang="ja-JP" altLang="en-US" sz="32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　</a:t>
            </a:r>
            <a:r>
              <a:rPr lang="en-US" altLang="ja-JP" sz="32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2022</a:t>
            </a:r>
            <a:r>
              <a:rPr lang="ja-JP" altLang="en-US" sz="32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a:t>
            </a:r>
            <a:r>
              <a:rPr lang="en-US" altLang="ja-JP" sz="32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1</a:t>
            </a:r>
            <a:r>
              <a:rPr lang="ja-JP" altLang="en-US" sz="32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月より開始した第</a:t>
            </a:r>
            <a:r>
              <a:rPr lang="en-US" altLang="ja-JP" sz="32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3</a:t>
            </a:r>
            <a:r>
              <a:rPr lang="ja-JP" altLang="en-US" sz="32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期では、これまでの活動に加え、</a:t>
            </a:r>
            <a:r>
              <a:rPr lang="en-US" altLang="ja-JP" sz="32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SDGs</a:t>
            </a:r>
            <a:r>
              <a:rPr lang="ja-JP" altLang="en-US" sz="32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や</a:t>
            </a:r>
            <a:r>
              <a:rPr lang="en-US" altLang="ja-JP" sz="32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STEAM</a:t>
            </a:r>
            <a:r>
              <a:rPr lang="ja-JP" altLang="en-US" sz="32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教育に力を入れた活動を展開しています。</a:t>
            </a:r>
            <a:endParaRPr lang="en-US" altLang="ja-JP" sz="32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a:p>
            <a:pPr algn="just">
              <a:lnSpc>
                <a:spcPct val="125000"/>
              </a:lnSpc>
              <a:spcBef>
                <a:spcPct val="0"/>
              </a:spcBef>
            </a:pPr>
            <a:r>
              <a:rPr lang="ja-JP" altLang="en-US" sz="32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　</a:t>
            </a:r>
            <a:r>
              <a:rPr lang="en-US" altLang="ja-JP" sz="32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2023</a:t>
            </a:r>
            <a:r>
              <a:rPr lang="ja-JP" altLang="en-US" sz="32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年</a:t>
            </a:r>
            <a:r>
              <a:rPr lang="en-US" altLang="ja-JP" sz="32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4</a:t>
            </a:r>
            <a:r>
              <a:rPr lang="ja-JP" altLang="en-US" sz="32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rPr>
              <a:t>月には、新たに山中 俊治 特任教授がメンバーに加わりました。</a:t>
            </a:r>
            <a:endParaRPr lang="en-US" altLang="ja-JP" sz="3200" b="1" dirty="0">
              <a:solidFill>
                <a:srgbClr val="DC5F36"/>
              </a:solidFill>
              <a:latin typeface="Arial" panose="020B0604020202020204" pitchFamily="34" charset="0"/>
              <a:ea typeface="メイリオ" panose="020B0604030504040204" pitchFamily="50" charset="-128"/>
              <a:cs typeface="Arial" panose="020B0604020202020204" pitchFamily="34" charset="0"/>
              <a:sym typeface="Arial" panose="020B0604020202020204" pitchFamily="34" charset="0"/>
            </a:endParaRPr>
          </a:p>
        </p:txBody>
      </p:sp>
      <p:sp>
        <p:nvSpPr>
          <p:cNvPr id="31" name="Rectangle 11">
            <a:extLst>
              <a:ext uri="{FF2B5EF4-FFF2-40B4-BE49-F238E27FC236}">
                <a16:creationId xmlns:a16="http://schemas.microsoft.com/office/drawing/2014/main" id="{D7B3192B-B288-440F-91BD-C82D4143E34F}"/>
              </a:ext>
            </a:extLst>
          </p:cNvPr>
          <p:cNvSpPr>
            <a:spLocks/>
          </p:cNvSpPr>
          <p:nvPr/>
        </p:nvSpPr>
        <p:spPr bwMode="auto">
          <a:xfrm>
            <a:off x="1557338" y="9729788"/>
            <a:ext cx="22796500" cy="1503362"/>
          </a:xfrm>
          <a:prstGeom prst="rect">
            <a:avLst/>
          </a:prstGeom>
          <a:solidFill>
            <a:srgbClr val="DC5F36"/>
          </a:solidFill>
          <a:ln>
            <a:noFill/>
          </a:ln>
        </p:spPr>
        <p:txBody>
          <a:bodyPr lIns="177731" tIns="177731" rIns="361471" bIns="177731" anchor="ctr"/>
          <a:lstStyle>
            <a:lvl1pPr marL="6350" defTabSz="917575">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defTabSz="917575">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defTabSz="917575">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defTabSz="917575">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defTabSz="917575">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ctr" eaLnBrk="1" hangingPunct="1">
              <a:buFont typeface="Lucida Grande" charset="0"/>
              <a:buNone/>
            </a:pPr>
            <a:endParaRPr lang="en-US" altLang="ja-JP" sz="7200" dirty="0">
              <a:solidFill>
                <a:schemeClr val="bg1"/>
              </a:solidFill>
              <a:latin typeface="Arial" panose="020B0604020202020204" pitchFamily="34" charset="0"/>
              <a:ea typeface="メイリオ" panose="020B0604030504040204" pitchFamily="50" charset="-128"/>
            </a:endParaRPr>
          </a:p>
        </p:txBody>
      </p:sp>
      <p:cxnSp>
        <p:nvCxnSpPr>
          <p:cNvPr id="32" name="直線コネクタ 31">
            <a:extLst>
              <a:ext uri="{FF2B5EF4-FFF2-40B4-BE49-F238E27FC236}">
                <a16:creationId xmlns:a16="http://schemas.microsoft.com/office/drawing/2014/main" id="{384C94A2-599D-4990-BD2B-32BA4B29B4BD}"/>
              </a:ext>
            </a:extLst>
          </p:cNvPr>
          <p:cNvCxnSpPr/>
          <p:nvPr/>
        </p:nvCxnSpPr>
        <p:spPr>
          <a:xfrm flipH="1">
            <a:off x="1079094" y="9627102"/>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F0EC9775-5FE3-4F66-8D92-B068BF83B5F4}"/>
              </a:ext>
            </a:extLst>
          </p:cNvPr>
          <p:cNvCxnSpPr/>
          <p:nvPr/>
        </p:nvCxnSpPr>
        <p:spPr>
          <a:xfrm flipH="1">
            <a:off x="1421994" y="9665202"/>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5C9585F5-6D0B-4F9A-9619-143851BA6249}"/>
              </a:ext>
            </a:extLst>
          </p:cNvPr>
          <p:cNvCxnSpPr/>
          <p:nvPr/>
        </p:nvCxnSpPr>
        <p:spPr>
          <a:xfrm flipH="1">
            <a:off x="23309013" y="10292867"/>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0195E543-07D9-405C-A887-FB0B0C85A994}"/>
              </a:ext>
            </a:extLst>
          </p:cNvPr>
          <p:cNvCxnSpPr/>
          <p:nvPr/>
        </p:nvCxnSpPr>
        <p:spPr>
          <a:xfrm flipH="1">
            <a:off x="23651913" y="10330967"/>
            <a:ext cx="1080000" cy="108000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Rectangle 11">
            <a:extLst>
              <a:ext uri="{FF2B5EF4-FFF2-40B4-BE49-F238E27FC236}">
                <a16:creationId xmlns:a16="http://schemas.microsoft.com/office/drawing/2014/main" id="{414FB426-9B71-453F-84C6-145D4AED1AC0}"/>
              </a:ext>
            </a:extLst>
          </p:cNvPr>
          <p:cNvSpPr>
            <a:spLocks/>
          </p:cNvSpPr>
          <p:nvPr/>
        </p:nvSpPr>
        <p:spPr bwMode="auto">
          <a:xfrm>
            <a:off x="1557338" y="9834014"/>
            <a:ext cx="22796500" cy="1503362"/>
          </a:xfrm>
          <a:prstGeom prst="rect">
            <a:avLst/>
          </a:prstGeom>
          <a:noFill/>
          <a:ln>
            <a:noFill/>
          </a:ln>
        </p:spPr>
        <p:txBody>
          <a:bodyPr lIns="177731" tIns="177731" rIns="361471" bIns="177731" anchor="ctr"/>
          <a:lstStyle>
            <a:lvl1pPr marL="6350" defTabSz="917575">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defTabSz="917575">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defTabSz="917575">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defTabSz="917575">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defTabSz="917575">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defTabSz="917575"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ctr" eaLnBrk="1" hangingPunct="1">
              <a:buFont typeface="Lucida Grande" charset="0"/>
              <a:buNone/>
            </a:pPr>
            <a:r>
              <a:rPr lang="ja-JP" altLang="en-US" sz="7200" dirty="0">
                <a:solidFill>
                  <a:schemeClr val="bg1"/>
                </a:solidFill>
                <a:latin typeface="Arial" panose="020B0604020202020204" pitchFamily="34" charset="0"/>
                <a:ea typeface="メイリオ" panose="020B0604030504040204" pitchFamily="50" charset="-128"/>
              </a:rPr>
              <a:t>先進的な資源循環技術を開発する産学連携拠点</a:t>
            </a:r>
            <a:endParaRPr lang="en-US" altLang="ja-JP" sz="7200" dirty="0">
              <a:solidFill>
                <a:schemeClr val="bg1"/>
              </a:solidFill>
              <a:latin typeface="Arial" panose="020B0604020202020204" pitchFamily="34" charset="0"/>
              <a:ea typeface="メイリオ" panose="020B0604030504040204" pitchFamily="50" charset="-128"/>
            </a:endParaRPr>
          </a:p>
        </p:txBody>
      </p:sp>
      <p:sp>
        <p:nvSpPr>
          <p:cNvPr id="37" name="正方形/長方形 3">
            <a:extLst>
              <a:ext uri="{FF2B5EF4-FFF2-40B4-BE49-F238E27FC236}">
                <a16:creationId xmlns:a16="http://schemas.microsoft.com/office/drawing/2014/main" id="{13127C23-CE32-4AF6-A9D8-65C6BF9480F4}"/>
              </a:ext>
            </a:extLst>
          </p:cNvPr>
          <p:cNvSpPr>
            <a:spLocks noChangeArrowheads="1"/>
          </p:cNvSpPr>
          <p:nvPr/>
        </p:nvSpPr>
        <p:spPr bwMode="auto">
          <a:xfrm>
            <a:off x="1227343" y="18065841"/>
            <a:ext cx="7957752" cy="7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lgn="just" eaLnBrk="1" hangingPunct="1">
              <a:lnSpc>
                <a:spcPts val="4700"/>
              </a:lnSpc>
              <a:spcBef>
                <a:spcPct val="0"/>
              </a:spcBef>
              <a:buSzTx/>
              <a:buFontTx/>
              <a:buNone/>
            </a:pPr>
            <a:r>
              <a:rPr lang="ja-JP" altLang="en-US" sz="4400" b="1" u="sng" dirty="0">
                <a:solidFill>
                  <a:srgbClr val="DC5F36"/>
                </a:solidFill>
                <a:latin typeface="Arial" panose="020B0604020202020204" pitchFamily="34" charset="0"/>
                <a:ea typeface="メイリオ" panose="020B0604030504040204" pitchFamily="50" charset="-128"/>
                <a:sym typeface="Arial" panose="020B0604020202020204" pitchFamily="34" charset="0"/>
              </a:rPr>
              <a:t>研究体制</a:t>
            </a:r>
            <a:r>
              <a:rPr lang="en-US" altLang="ja-JP" sz="4400" b="1" dirty="0">
                <a:solidFill>
                  <a:srgbClr val="DC5F36"/>
                </a:solidFill>
                <a:latin typeface="Arial" panose="020B0604020202020204" pitchFamily="34" charset="0"/>
                <a:ea typeface="メイリオ" panose="020B0604030504040204" pitchFamily="50" charset="-128"/>
                <a:sym typeface="Arial" panose="020B0604020202020204" pitchFamily="34" charset="0"/>
              </a:rPr>
              <a:t>		</a:t>
            </a:r>
            <a:r>
              <a:rPr lang="ja-JP" altLang="en-US" sz="4400" b="1" dirty="0">
                <a:solidFill>
                  <a:srgbClr val="DC5F36"/>
                </a:solidFill>
                <a:latin typeface="Arial" panose="020B0604020202020204" pitchFamily="34" charset="0"/>
                <a:ea typeface="メイリオ" panose="020B0604030504040204" pitchFamily="50" charset="-128"/>
                <a:sym typeface="Arial" panose="020B0604020202020204" pitchFamily="34" charset="0"/>
              </a:rPr>
              <a:t>　</a:t>
            </a:r>
            <a:endParaRPr lang="en-US" altLang="ja-JP" sz="4400" b="1" dirty="0">
              <a:solidFill>
                <a:srgbClr val="DC5F36"/>
              </a:solidFill>
              <a:latin typeface="Arial" panose="020B0604020202020204" pitchFamily="34" charset="0"/>
              <a:ea typeface="メイリオ" panose="020B0604030504040204" pitchFamily="50" charset="-128"/>
              <a:sym typeface="Arial" panose="020B0604020202020204" pitchFamily="34" charset="0"/>
            </a:endParaRPr>
          </a:p>
        </p:txBody>
      </p:sp>
      <p:sp>
        <p:nvSpPr>
          <p:cNvPr id="77" name="テキスト ボックス 60">
            <a:extLst>
              <a:ext uri="{FF2B5EF4-FFF2-40B4-BE49-F238E27FC236}">
                <a16:creationId xmlns:a16="http://schemas.microsoft.com/office/drawing/2014/main" id="{B5F7DFD0-0CC7-448B-B8E9-B8544E892E00}"/>
              </a:ext>
            </a:extLst>
          </p:cNvPr>
          <p:cNvSpPr txBox="1">
            <a:spLocks noChangeArrowheads="1"/>
          </p:cNvSpPr>
          <p:nvPr/>
        </p:nvSpPr>
        <p:spPr bwMode="auto">
          <a:xfrm>
            <a:off x="1227342" y="24839658"/>
            <a:ext cx="770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algn="just"/>
            <a:r>
              <a:rPr lang="ja-JP" altLang="en-US" dirty="0">
                <a:ea typeface="メイリオ" panose="020B0604030504040204" pitchFamily="50" charset="-128"/>
              </a:rPr>
              <a:t>構造材として需要の増大が見込まれるチタン、ニッケル基超合金に使われるレニウム、自動車排ガス浄化触媒に含まれる白金族金属などに注目し、新規な高効率かつ環境調和型のリサイクル技術の開発を行っています。</a:t>
            </a:r>
          </a:p>
        </p:txBody>
      </p:sp>
      <p:sp>
        <p:nvSpPr>
          <p:cNvPr id="78" name="Rectangle 19">
            <a:extLst>
              <a:ext uri="{FF2B5EF4-FFF2-40B4-BE49-F238E27FC236}">
                <a16:creationId xmlns:a16="http://schemas.microsoft.com/office/drawing/2014/main" id="{43A49013-78EC-4A1B-9196-F48D80F20569}"/>
              </a:ext>
            </a:extLst>
          </p:cNvPr>
          <p:cNvSpPr>
            <a:spLocks noChangeArrowheads="1"/>
          </p:cNvSpPr>
          <p:nvPr/>
        </p:nvSpPr>
        <p:spPr bwMode="auto">
          <a:xfrm>
            <a:off x="1378698" y="21430445"/>
            <a:ext cx="162095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nchorCtr="0">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ja-JP" altLang="en-US" sz="2800" b="1" u="sng" dirty="0">
                <a:solidFill>
                  <a:srgbClr val="DC5F36"/>
                </a:solidFill>
                <a:latin typeface="Arial" panose="020B0604020202020204" pitchFamily="34" charset="0"/>
                <a:ea typeface="メイリオ" panose="020B0604030504040204" pitchFamily="50" charset="-128"/>
                <a:sym typeface="Arial" panose="020B0604020202020204" pitchFamily="34" charset="0"/>
              </a:rPr>
              <a:t>特任教授</a:t>
            </a:r>
            <a:endParaRPr lang="en-US" altLang="ja-JP" sz="2800" b="1" u="sng" dirty="0">
              <a:solidFill>
                <a:srgbClr val="DC5F36"/>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FontTx/>
              <a:buNone/>
            </a:pPr>
            <a:r>
              <a:rPr lang="ja-JP" altLang="en-US" sz="2800" b="1" u="sng" dirty="0">
                <a:solidFill>
                  <a:srgbClr val="DC5F36"/>
                </a:solidFill>
                <a:latin typeface="Arial" panose="020B0604020202020204" pitchFamily="34" charset="0"/>
                <a:ea typeface="メイリオ" panose="020B0604030504040204" pitchFamily="50" charset="-128"/>
                <a:sym typeface="Arial" panose="020B0604020202020204" pitchFamily="34" charset="0"/>
              </a:rPr>
              <a:t>岡部 徹</a:t>
            </a:r>
            <a:endParaRPr lang="en-US" altLang="ja-JP" sz="2800" b="1" dirty="0">
              <a:solidFill>
                <a:srgbClr val="DC5F36"/>
              </a:solidFill>
              <a:latin typeface="Arial" panose="020B0604020202020204" pitchFamily="34" charset="0"/>
              <a:ea typeface="メイリオ" panose="020B0604030504040204" pitchFamily="50" charset="-128"/>
              <a:sym typeface="Arial" panose="020B0604020202020204" pitchFamily="34" charset="0"/>
            </a:endParaRPr>
          </a:p>
        </p:txBody>
      </p:sp>
      <p:pic>
        <p:nvPicPr>
          <p:cNvPr id="125" name="図 124" descr="スーツを着た男性&#10;&#10;自動的に生成された説明">
            <a:extLst>
              <a:ext uri="{FF2B5EF4-FFF2-40B4-BE49-F238E27FC236}">
                <a16:creationId xmlns:a16="http://schemas.microsoft.com/office/drawing/2014/main" id="{75843CF2-7183-4B22-9770-E7E4C487B0CE}"/>
              </a:ext>
            </a:extLst>
          </p:cNvPr>
          <p:cNvPicPr>
            <a:picLocks noChangeAspect="1"/>
          </p:cNvPicPr>
          <p:nvPr/>
        </p:nvPicPr>
        <p:blipFill rotWithShape="1">
          <a:blip r:embed="rId2"/>
          <a:srcRect l="32063" t="9426" r="30851" b="50000"/>
          <a:stretch/>
        </p:blipFill>
        <p:spPr>
          <a:xfrm>
            <a:off x="1106946" y="18862627"/>
            <a:ext cx="2160000" cy="2390400"/>
          </a:xfrm>
          <a:prstGeom prst="rect">
            <a:avLst/>
          </a:prstGeom>
        </p:spPr>
      </p:pic>
      <p:sp>
        <p:nvSpPr>
          <p:cNvPr id="126" name="正方形/長方形 125">
            <a:extLst>
              <a:ext uri="{FF2B5EF4-FFF2-40B4-BE49-F238E27FC236}">
                <a16:creationId xmlns:a16="http://schemas.microsoft.com/office/drawing/2014/main" id="{54AC3E9E-1AF9-418B-A0E2-C306BD1E4B33}"/>
              </a:ext>
            </a:extLst>
          </p:cNvPr>
          <p:cNvSpPr>
            <a:spLocks noChangeArrowheads="1"/>
          </p:cNvSpPr>
          <p:nvPr/>
        </p:nvSpPr>
        <p:spPr bwMode="auto">
          <a:xfrm>
            <a:off x="1108752" y="18867607"/>
            <a:ext cx="7920000" cy="79200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sp>
        <p:nvSpPr>
          <p:cNvPr id="127" name="テキスト ボックス 680">
            <a:extLst>
              <a:ext uri="{FF2B5EF4-FFF2-40B4-BE49-F238E27FC236}">
                <a16:creationId xmlns:a16="http://schemas.microsoft.com/office/drawing/2014/main" id="{673ED9F9-81C6-42C0-9F56-0D27EA587FCE}"/>
              </a:ext>
            </a:extLst>
          </p:cNvPr>
          <p:cNvSpPr txBox="1">
            <a:spLocks noChangeArrowheads="1"/>
          </p:cNvSpPr>
          <p:nvPr/>
        </p:nvSpPr>
        <p:spPr bwMode="auto">
          <a:xfrm>
            <a:off x="3408881" y="19097155"/>
            <a:ext cx="55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ja-JP" altLang="en-US" sz="3200" b="1" dirty="0">
                <a:solidFill>
                  <a:srgbClr val="DC5F36"/>
                </a:solidFill>
                <a:latin typeface="Arial" panose="020B0604020202020204" pitchFamily="34" charset="0"/>
                <a:ea typeface="メイリオ" panose="020B0604030504040204" pitchFamily="50" charset="-128"/>
                <a:sym typeface="Arial" panose="020B0604020202020204" pitchFamily="34" charset="0"/>
              </a:rPr>
              <a:t>レアメタルの</a:t>
            </a:r>
            <a:endParaRPr lang="en-US" altLang="ja-JP" sz="3200" b="1" dirty="0">
              <a:solidFill>
                <a:srgbClr val="DC5F36"/>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None/>
            </a:pPr>
            <a:r>
              <a:rPr lang="ja-JP" altLang="en-US" sz="3200" b="1" dirty="0">
                <a:solidFill>
                  <a:srgbClr val="DC5F36"/>
                </a:solidFill>
                <a:latin typeface="Arial" panose="020B0604020202020204" pitchFamily="34" charset="0"/>
                <a:ea typeface="メイリオ" panose="020B0604030504040204" pitchFamily="50" charset="-128"/>
                <a:sym typeface="Arial" panose="020B0604020202020204" pitchFamily="34" charset="0"/>
              </a:rPr>
              <a:t>新規リサイクル技術の開発</a:t>
            </a:r>
            <a:endParaRPr lang="en-US" altLang="ja-JP" sz="3200" b="1" dirty="0">
              <a:solidFill>
                <a:srgbClr val="DC5F36"/>
              </a:solidFill>
              <a:latin typeface="Arial" panose="020B0604020202020204" pitchFamily="34" charset="0"/>
              <a:ea typeface="メイリオ" panose="020B0604030504040204" pitchFamily="50" charset="-128"/>
              <a:sym typeface="Arial" panose="020B0604020202020204" pitchFamily="34" charset="0"/>
            </a:endParaRPr>
          </a:p>
        </p:txBody>
      </p:sp>
      <p:sp>
        <p:nvSpPr>
          <p:cNvPr id="134" name="テキスト ボックス 60">
            <a:extLst>
              <a:ext uri="{FF2B5EF4-FFF2-40B4-BE49-F238E27FC236}">
                <a16:creationId xmlns:a16="http://schemas.microsoft.com/office/drawing/2014/main" id="{B5F7DFD0-0CC7-448B-B8E9-B8544E892E00}"/>
              </a:ext>
            </a:extLst>
          </p:cNvPr>
          <p:cNvSpPr txBox="1">
            <a:spLocks noChangeArrowheads="1"/>
          </p:cNvSpPr>
          <p:nvPr/>
        </p:nvSpPr>
        <p:spPr bwMode="auto">
          <a:xfrm>
            <a:off x="9267738" y="24839658"/>
            <a:ext cx="770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algn="just"/>
            <a:r>
              <a:rPr lang="ja-JP" altLang="ja-JP" dirty="0">
                <a:ea typeface="メイリオ" panose="020B0604030504040204" pitchFamily="50" charset="-128"/>
              </a:rPr>
              <a:t>廃棄物や鉱石を固体のままで分離濃縮する省エネルギー型プロセス</a:t>
            </a:r>
            <a:r>
              <a:rPr lang="ja-JP" altLang="en-US" dirty="0">
                <a:ea typeface="メイリオ" panose="020B0604030504040204" pitchFamily="50" charset="-128"/>
              </a:rPr>
              <a:t>の研究開発</a:t>
            </a:r>
            <a:r>
              <a:rPr lang="ja-JP" altLang="ja-JP" dirty="0">
                <a:ea typeface="メイリオ" panose="020B0604030504040204" pitchFamily="50" charset="-128"/>
              </a:rPr>
              <a:t>を行っています。</a:t>
            </a:r>
            <a:r>
              <a:rPr lang="ja-JP" altLang="en-US" dirty="0">
                <a:ea typeface="メイリオ" panose="020B0604030504040204" pitchFamily="50" charset="-128"/>
              </a:rPr>
              <a:t>このような固体分離濃縮技術は</a:t>
            </a:r>
            <a:r>
              <a:rPr lang="ja-JP" altLang="ja-JP" dirty="0">
                <a:ea typeface="メイリオ" panose="020B0604030504040204" pitchFamily="50" charset="-128"/>
              </a:rPr>
              <a:t>、高温や薬剤で溶かして高純度の金属を生産するプロセスの「前処理」あるいは「中間処理」に位置し</a:t>
            </a:r>
            <a:r>
              <a:rPr lang="ja-JP" altLang="en-US" dirty="0">
                <a:ea typeface="メイリオ" panose="020B0604030504040204" pitchFamily="50" charset="-128"/>
              </a:rPr>
              <a:t>ています。</a:t>
            </a:r>
            <a:endParaRPr lang="ja-JP" altLang="ja-JP" dirty="0">
              <a:ea typeface="メイリオ" panose="020B0604030504040204" pitchFamily="50" charset="-128"/>
            </a:endParaRPr>
          </a:p>
        </p:txBody>
      </p:sp>
      <p:sp>
        <p:nvSpPr>
          <p:cNvPr id="135" name="Rectangle 19">
            <a:extLst>
              <a:ext uri="{FF2B5EF4-FFF2-40B4-BE49-F238E27FC236}">
                <a16:creationId xmlns:a16="http://schemas.microsoft.com/office/drawing/2014/main" id="{43A49013-78EC-4A1B-9196-F48D80F20569}"/>
              </a:ext>
            </a:extLst>
          </p:cNvPr>
          <p:cNvSpPr>
            <a:spLocks noChangeArrowheads="1"/>
          </p:cNvSpPr>
          <p:nvPr/>
        </p:nvSpPr>
        <p:spPr bwMode="auto">
          <a:xfrm>
            <a:off x="9419094" y="21430445"/>
            <a:ext cx="162095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nchorCtr="0">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ja-JP" altLang="en-US" sz="2800" b="1" u="sng" dirty="0">
                <a:solidFill>
                  <a:srgbClr val="DC5F36"/>
                </a:solidFill>
                <a:latin typeface="Arial" panose="020B0604020202020204" pitchFamily="34" charset="0"/>
                <a:ea typeface="メイリオ" panose="020B0604030504040204" pitchFamily="50" charset="-128"/>
                <a:sym typeface="Arial" panose="020B0604020202020204" pitchFamily="34" charset="0"/>
              </a:rPr>
              <a:t>特任教授</a:t>
            </a:r>
            <a:endParaRPr lang="en-US" altLang="ja-JP" sz="2800" b="1" u="sng" dirty="0">
              <a:solidFill>
                <a:srgbClr val="DC5F36"/>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FontTx/>
              <a:buNone/>
            </a:pPr>
            <a:r>
              <a:rPr lang="ja-JP" altLang="en-US" sz="2800" b="1" u="sng" dirty="0">
                <a:solidFill>
                  <a:srgbClr val="DC5F36"/>
                </a:solidFill>
                <a:latin typeface="Arial" panose="020B0604020202020204" pitchFamily="34" charset="0"/>
                <a:ea typeface="メイリオ" panose="020B0604030504040204" pitchFamily="50" charset="-128"/>
                <a:sym typeface="Arial" panose="020B0604020202020204" pitchFamily="34" charset="0"/>
              </a:rPr>
              <a:t>所 千晴</a:t>
            </a:r>
            <a:endParaRPr lang="en-US" altLang="ja-JP" sz="2800" b="1" dirty="0">
              <a:solidFill>
                <a:srgbClr val="DC5F36"/>
              </a:solidFill>
              <a:latin typeface="Arial" panose="020B0604020202020204" pitchFamily="34" charset="0"/>
              <a:ea typeface="メイリオ" panose="020B0604030504040204" pitchFamily="50" charset="-128"/>
              <a:sym typeface="Arial" panose="020B0604020202020204" pitchFamily="34" charset="0"/>
            </a:endParaRPr>
          </a:p>
        </p:txBody>
      </p:sp>
      <p:sp>
        <p:nvSpPr>
          <p:cNvPr id="139" name="テキスト ボックス 680">
            <a:extLst>
              <a:ext uri="{FF2B5EF4-FFF2-40B4-BE49-F238E27FC236}">
                <a16:creationId xmlns:a16="http://schemas.microsoft.com/office/drawing/2014/main" id="{673ED9F9-81C6-42C0-9F56-0D27EA587FCE}"/>
              </a:ext>
            </a:extLst>
          </p:cNvPr>
          <p:cNvSpPr txBox="1">
            <a:spLocks noChangeArrowheads="1"/>
          </p:cNvSpPr>
          <p:nvPr/>
        </p:nvSpPr>
        <p:spPr bwMode="auto">
          <a:xfrm>
            <a:off x="11449277" y="19097155"/>
            <a:ext cx="55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ja-JP" altLang="en-US" sz="3200" b="1" dirty="0">
                <a:solidFill>
                  <a:srgbClr val="DC5F36"/>
                </a:solidFill>
                <a:latin typeface="Arial" panose="020B0604020202020204" pitchFamily="34" charset="0"/>
                <a:ea typeface="メイリオ" panose="020B0604030504040204" pitchFamily="50" charset="-128"/>
                <a:sym typeface="Arial" panose="020B0604020202020204" pitchFamily="34" charset="0"/>
              </a:rPr>
              <a:t>廃棄物や難処理鉱物を</a:t>
            </a:r>
            <a:endParaRPr lang="en-US" altLang="ja-JP" sz="3200" b="1" dirty="0">
              <a:solidFill>
                <a:srgbClr val="DC5F36"/>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None/>
            </a:pPr>
            <a:r>
              <a:rPr lang="ja-JP" altLang="en-US" sz="3200" b="1" dirty="0">
                <a:solidFill>
                  <a:srgbClr val="DC5F36"/>
                </a:solidFill>
                <a:latin typeface="Arial" panose="020B0604020202020204" pitchFamily="34" charset="0"/>
                <a:ea typeface="メイリオ" panose="020B0604030504040204" pitchFamily="50" charset="-128"/>
                <a:sym typeface="Arial" panose="020B0604020202020204" pitchFamily="34" charset="0"/>
              </a:rPr>
              <a:t>「資源」として利用するための分離濃縮技術の開発</a:t>
            </a:r>
            <a:endParaRPr lang="en-US" altLang="ja-JP" sz="3200" b="1" dirty="0">
              <a:solidFill>
                <a:srgbClr val="DC5F36"/>
              </a:solidFill>
              <a:latin typeface="Arial" panose="020B0604020202020204" pitchFamily="34" charset="0"/>
              <a:ea typeface="メイリオ" panose="020B0604030504040204" pitchFamily="50" charset="-128"/>
              <a:sym typeface="Arial" panose="020B0604020202020204" pitchFamily="34" charset="0"/>
            </a:endParaRPr>
          </a:p>
        </p:txBody>
      </p:sp>
      <p:sp>
        <p:nvSpPr>
          <p:cNvPr id="141" name="テキスト ボックス 60">
            <a:extLst>
              <a:ext uri="{FF2B5EF4-FFF2-40B4-BE49-F238E27FC236}">
                <a16:creationId xmlns:a16="http://schemas.microsoft.com/office/drawing/2014/main" id="{B5F7DFD0-0CC7-448B-B8E9-B8544E892E00}"/>
              </a:ext>
            </a:extLst>
          </p:cNvPr>
          <p:cNvSpPr txBox="1">
            <a:spLocks noChangeArrowheads="1"/>
          </p:cNvSpPr>
          <p:nvPr/>
        </p:nvSpPr>
        <p:spPr bwMode="auto">
          <a:xfrm>
            <a:off x="17303558" y="24839658"/>
            <a:ext cx="770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algn="just"/>
            <a:r>
              <a:rPr lang="ja-JP" altLang="en-US" dirty="0">
                <a:ea typeface="メイリオ" panose="020B0604030504040204" pitchFamily="50" charset="-128"/>
              </a:rPr>
              <a:t>非鉄金属製造プロセスにおける消費エネルギーの最小化、および目的元素を最大限回収よる廃棄物の発生量低減を目指して、様々な金属の、低消費エネルギー・低環境負荷・低コストプロセスの研究開発を行っています。</a:t>
            </a:r>
          </a:p>
        </p:txBody>
      </p:sp>
      <p:sp>
        <p:nvSpPr>
          <p:cNvPr id="142" name="Rectangle 19">
            <a:extLst>
              <a:ext uri="{FF2B5EF4-FFF2-40B4-BE49-F238E27FC236}">
                <a16:creationId xmlns:a16="http://schemas.microsoft.com/office/drawing/2014/main" id="{43A49013-78EC-4A1B-9196-F48D80F20569}"/>
              </a:ext>
            </a:extLst>
          </p:cNvPr>
          <p:cNvSpPr>
            <a:spLocks noChangeArrowheads="1"/>
          </p:cNvSpPr>
          <p:nvPr/>
        </p:nvSpPr>
        <p:spPr bwMode="auto">
          <a:xfrm>
            <a:off x="17410377" y="21430445"/>
            <a:ext cx="17203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nchorCtr="0">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ja-JP" altLang="en-US" sz="2800" b="1" u="sng" dirty="0">
                <a:solidFill>
                  <a:srgbClr val="DC5F36"/>
                </a:solidFill>
                <a:latin typeface="Arial" panose="020B0604020202020204" pitchFamily="34" charset="0"/>
                <a:ea typeface="メイリオ" panose="020B0604030504040204" pitchFamily="50" charset="-128"/>
                <a:sym typeface="Arial" panose="020B0604020202020204" pitchFamily="34" charset="0"/>
              </a:rPr>
              <a:t>特任教授</a:t>
            </a:r>
            <a:endParaRPr lang="en-US" altLang="ja-JP" sz="2800" b="1" u="sng" dirty="0">
              <a:solidFill>
                <a:srgbClr val="DC5F36"/>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FontTx/>
              <a:buNone/>
            </a:pPr>
            <a:r>
              <a:rPr lang="ja-JP" altLang="en-US" sz="2800" b="1" u="sng" dirty="0">
                <a:solidFill>
                  <a:srgbClr val="DC5F36"/>
                </a:solidFill>
                <a:latin typeface="Arial" panose="020B0604020202020204" pitchFamily="34" charset="0"/>
                <a:ea typeface="メイリオ" panose="020B0604030504040204" pitchFamily="50" charset="-128"/>
                <a:sym typeface="Arial" panose="020B0604020202020204" pitchFamily="34" charset="0"/>
              </a:rPr>
              <a:t>黒川 晴正</a:t>
            </a:r>
            <a:endParaRPr lang="en-US" altLang="ja-JP" sz="2800" b="1" dirty="0">
              <a:solidFill>
                <a:srgbClr val="DC5F36"/>
              </a:solidFill>
              <a:latin typeface="Arial" panose="020B0604020202020204" pitchFamily="34" charset="0"/>
              <a:ea typeface="メイリオ" panose="020B0604030504040204" pitchFamily="50" charset="-128"/>
              <a:sym typeface="Arial" panose="020B0604020202020204" pitchFamily="34" charset="0"/>
            </a:endParaRPr>
          </a:p>
        </p:txBody>
      </p:sp>
      <p:sp>
        <p:nvSpPr>
          <p:cNvPr id="146" name="テキスト ボックス 680">
            <a:extLst>
              <a:ext uri="{FF2B5EF4-FFF2-40B4-BE49-F238E27FC236}">
                <a16:creationId xmlns:a16="http://schemas.microsoft.com/office/drawing/2014/main" id="{673ED9F9-81C6-42C0-9F56-0D27EA587FCE}"/>
              </a:ext>
            </a:extLst>
          </p:cNvPr>
          <p:cNvSpPr txBox="1">
            <a:spLocks noChangeArrowheads="1"/>
          </p:cNvSpPr>
          <p:nvPr/>
        </p:nvSpPr>
        <p:spPr bwMode="auto">
          <a:xfrm>
            <a:off x="19485097" y="19097155"/>
            <a:ext cx="55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ja-JP" altLang="en-US" sz="3200" b="1" dirty="0">
                <a:solidFill>
                  <a:srgbClr val="DC5F36"/>
                </a:solidFill>
                <a:latin typeface="Arial" panose="020B0604020202020204" pitchFamily="34" charset="0"/>
                <a:ea typeface="メイリオ" panose="020B0604030504040204" pitchFamily="50" charset="-128"/>
                <a:sym typeface="Arial" panose="020B0604020202020204" pitchFamily="34" charset="0"/>
              </a:rPr>
              <a:t>非鉄金属製錬プロセスの</a:t>
            </a:r>
            <a:endParaRPr lang="en-US" altLang="ja-JP" sz="3200" b="1" dirty="0">
              <a:solidFill>
                <a:srgbClr val="DC5F36"/>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None/>
            </a:pPr>
            <a:r>
              <a:rPr lang="ja-JP" altLang="en-US" sz="3200" b="1" dirty="0">
                <a:solidFill>
                  <a:srgbClr val="DC5F36"/>
                </a:solidFill>
                <a:latin typeface="Arial" panose="020B0604020202020204" pitchFamily="34" charset="0"/>
                <a:ea typeface="メイリオ" panose="020B0604030504040204" pitchFamily="50" charset="-128"/>
                <a:sym typeface="Arial" panose="020B0604020202020204" pitchFamily="34" charset="0"/>
              </a:rPr>
              <a:t>最適化</a:t>
            </a:r>
            <a:endParaRPr lang="en-US" altLang="ja-JP" sz="3200" b="1" dirty="0">
              <a:solidFill>
                <a:srgbClr val="DC5F36"/>
              </a:solidFill>
              <a:latin typeface="Arial" panose="020B0604020202020204" pitchFamily="34" charset="0"/>
              <a:ea typeface="メイリオ" panose="020B0604030504040204" pitchFamily="50" charset="-128"/>
              <a:sym typeface="Arial" panose="020B0604020202020204" pitchFamily="34" charset="0"/>
            </a:endParaRPr>
          </a:p>
        </p:txBody>
      </p:sp>
      <p:pic>
        <p:nvPicPr>
          <p:cNvPr id="170" name="図 169" descr="スーツを着た男性&#10;&#10;自動的に生成された説明">
            <a:extLst>
              <a:ext uri="{FF2B5EF4-FFF2-40B4-BE49-F238E27FC236}">
                <a16:creationId xmlns:a16="http://schemas.microsoft.com/office/drawing/2014/main" id="{FF2C1A2B-1F6A-4226-8BBD-3A135E0AB6CE}"/>
              </a:ext>
            </a:extLst>
          </p:cNvPr>
          <p:cNvPicPr>
            <a:picLocks noChangeAspect="1"/>
          </p:cNvPicPr>
          <p:nvPr/>
        </p:nvPicPr>
        <p:blipFill rotWithShape="1">
          <a:blip r:embed="rId3"/>
          <a:srcRect l="19473" t="5417" r="16874" b="39795"/>
          <a:stretch/>
        </p:blipFill>
        <p:spPr>
          <a:xfrm>
            <a:off x="17190549" y="18873251"/>
            <a:ext cx="2160000" cy="2390400"/>
          </a:xfrm>
          <a:prstGeom prst="rect">
            <a:avLst/>
          </a:prstGeom>
        </p:spPr>
      </p:pic>
      <p:sp>
        <p:nvSpPr>
          <p:cNvPr id="204" name="正方形/長方形 203">
            <a:extLst>
              <a:ext uri="{FF2B5EF4-FFF2-40B4-BE49-F238E27FC236}">
                <a16:creationId xmlns:a16="http://schemas.microsoft.com/office/drawing/2014/main" id="{54AC3E9E-1AF9-418B-A0E2-C306BD1E4B33}"/>
              </a:ext>
            </a:extLst>
          </p:cNvPr>
          <p:cNvSpPr>
            <a:spLocks noChangeArrowheads="1"/>
          </p:cNvSpPr>
          <p:nvPr/>
        </p:nvSpPr>
        <p:spPr bwMode="auto">
          <a:xfrm>
            <a:off x="17184968" y="18867607"/>
            <a:ext cx="7920000" cy="79200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pic>
        <p:nvPicPr>
          <p:cNvPr id="57" name="図 56"/>
          <p:cNvPicPr>
            <a:picLocks noChangeAspect="1"/>
          </p:cNvPicPr>
          <p:nvPr/>
        </p:nvPicPr>
        <p:blipFill>
          <a:blip r:embed="rId4">
            <a:extLst>
              <a:ext uri="{28A0092B-C50C-407E-A947-70E740481C1C}">
                <a14:useLocalDpi xmlns:a14="http://schemas.microsoft.com/office/drawing/2010/main" val="0"/>
              </a:ext>
            </a:extLst>
          </a:blip>
          <a:srcRect l="31526" t="7392" r="35141" b="37275"/>
          <a:stretch>
            <a:fillRect/>
          </a:stretch>
        </p:blipFill>
        <p:spPr>
          <a:xfrm>
            <a:off x="9149148" y="18862626"/>
            <a:ext cx="2160000" cy="2390401"/>
          </a:xfrm>
          <a:custGeom>
            <a:avLst/>
            <a:gdLst>
              <a:gd name="connsiteX0" fmla="*/ 0 w 2160000"/>
              <a:gd name="connsiteY0" fmla="*/ 0 h 2390401"/>
              <a:gd name="connsiteX1" fmla="*/ 2160000 w 2160000"/>
              <a:gd name="connsiteY1" fmla="*/ 0 h 2390401"/>
              <a:gd name="connsiteX2" fmla="*/ 2160000 w 2160000"/>
              <a:gd name="connsiteY2" fmla="*/ 2390401 h 2390401"/>
              <a:gd name="connsiteX3" fmla="*/ 0 w 2160000"/>
              <a:gd name="connsiteY3" fmla="*/ 2390401 h 2390401"/>
            </a:gdLst>
            <a:ahLst/>
            <a:cxnLst>
              <a:cxn ang="0">
                <a:pos x="connsiteX0" y="connsiteY0"/>
              </a:cxn>
              <a:cxn ang="0">
                <a:pos x="connsiteX1" y="connsiteY1"/>
              </a:cxn>
              <a:cxn ang="0">
                <a:pos x="connsiteX2" y="connsiteY2"/>
              </a:cxn>
              <a:cxn ang="0">
                <a:pos x="connsiteX3" y="connsiteY3"/>
              </a:cxn>
            </a:cxnLst>
            <a:rect l="l" t="t" r="r" b="b"/>
            <a:pathLst>
              <a:path w="2160000" h="2390401">
                <a:moveTo>
                  <a:pt x="0" y="0"/>
                </a:moveTo>
                <a:lnTo>
                  <a:pt x="2160000" y="0"/>
                </a:lnTo>
                <a:lnTo>
                  <a:pt x="2160000" y="2390401"/>
                </a:lnTo>
                <a:lnTo>
                  <a:pt x="0" y="2390401"/>
                </a:lnTo>
                <a:close/>
              </a:path>
            </a:pathLst>
          </a:custGeom>
        </p:spPr>
      </p:pic>
      <p:sp>
        <p:nvSpPr>
          <p:cNvPr id="58" name="正方形/長方形 57">
            <a:extLst>
              <a:ext uri="{FF2B5EF4-FFF2-40B4-BE49-F238E27FC236}">
                <a16:creationId xmlns:a16="http://schemas.microsoft.com/office/drawing/2014/main" id="{54AC3E9E-1AF9-418B-A0E2-C306BD1E4B33}"/>
              </a:ext>
            </a:extLst>
          </p:cNvPr>
          <p:cNvSpPr>
            <a:spLocks noChangeArrowheads="1"/>
          </p:cNvSpPr>
          <p:nvPr/>
        </p:nvSpPr>
        <p:spPr bwMode="auto">
          <a:xfrm>
            <a:off x="9149148" y="18867607"/>
            <a:ext cx="7920000" cy="79200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pic>
        <p:nvPicPr>
          <p:cNvPr id="16" name="図 15" descr="ダイアグラム&#10;&#10;自動的に生成された説明">
            <a:extLst>
              <a:ext uri="{FF2B5EF4-FFF2-40B4-BE49-F238E27FC236}">
                <a16:creationId xmlns:a16="http://schemas.microsoft.com/office/drawing/2014/main" id="{4EC50473-8ED3-3506-5367-C51E7D989E62}"/>
              </a:ext>
            </a:extLst>
          </p:cNvPr>
          <p:cNvPicPr>
            <a:picLocks noChangeAspect="1"/>
          </p:cNvPicPr>
          <p:nvPr/>
        </p:nvPicPr>
        <p:blipFill>
          <a:blip r:embed="rId5"/>
          <a:stretch>
            <a:fillRect/>
          </a:stretch>
        </p:blipFill>
        <p:spPr>
          <a:xfrm>
            <a:off x="3295669" y="20635089"/>
            <a:ext cx="5688000" cy="3982811"/>
          </a:xfrm>
          <a:prstGeom prst="rect">
            <a:avLst/>
          </a:prstGeom>
        </p:spPr>
      </p:pic>
      <p:pic>
        <p:nvPicPr>
          <p:cNvPr id="18" name="図 17" descr="ダイアグラム&#10;&#10;自動的に生成された説明">
            <a:extLst>
              <a:ext uri="{FF2B5EF4-FFF2-40B4-BE49-F238E27FC236}">
                <a16:creationId xmlns:a16="http://schemas.microsoft.com/office/drawing/2014/main" id="{68A60510-7CD2-F98E-BBED-29D69646A1AA}"/>
              </a:ext>
            </a:extLst>
          </p:cNvPr>
          <p:cNvPicPr>
            <a:picLocks noChangeAspect="1"/>
          </p:cNvPicPr>
          <p:nvPr/>
        </p:nvPicPr>
        <p:blipFill>
          <a:blip r:embed="rId6"/>
          <a:stretch>
            <a:fillRect/>
          </a:stretch>
        </p:blipFill>
        <p:spPr>
          <a:xfrm>
            <a:off x="11342460" y="20587894"/>
            <a:ext cx="5688000" cy="4196157"/>
          </a:xfrm>
          <a:prstGeom prst="rect">
            <a:avLst/>
          </a:prstGeom>
        </p:spPr>
      </p:pic>
      <p:pic>
        <p:nvPicPr>
          <p:cNvPr id="20" name="図 19" descr="ダイアグラム&#10;&#10;自動的に生成された説明">
            <a:extLst>
              <a:ext uri="{FF2B5EF4-FFF2-40B4-BE49-F238E27FC236}">
                <a16:creationId xmlns:a16="http://schemas.microsoft.com/office/drawing/2014/main" id="{C60EFB34-6913-1ACF-9D9E-1156B90CA9CE}"/>
              </a:ext>
            </a:extLst>
          </p:cNvPr>
          <p:cNvPicPr>
            <a:picLocks noChangeAspect="1"/>
          </p:cNvPicPr>
          <p:nvPr/>
        </p:nvPicPr>
        <p:blipFill>
          <a:blip r:embed="rId7"/>
          <a:stretch>
            <a:fillRect/>
          </a:stretch>
        </p:blipFill>
        <p:spPr>
          <a:xfrm>
            <a:off x="19644730" y="20511452"/>
            <a:ext cx="5281736" cy="4027185"/>
          </a:xfrm>
          <a:prstGeom prst="rect">
            <a:avLst/>
          </a:prstGeom>
        </p:spPr>
      </p:pic>
      <p:grpSp>
        <p:nvGrpSpPr>
          <p:cNvPr id="56" name="グループ化 55">
            <a:extLst>
              <a:ext uri="{FF2B5EF4-FFF2-40B4-BE49-F238E27FC236}">
                <a16:creationId xmlns:a16="http://schemas.microsoft.com/office/drawing/2014/main" id="{51E3AD65-B7D5-8CA2-0EB9-8DE2D9AACCDE}"/>
              </a:ext>
            </a:extLst>
          </p:cNvPr>
          <p:cNvGrpSpPr/>
          <p:nvPr/>
        </p:nvGrpSpPr>
        <p:grpSpPr>
          <a:xfrm>
            <a:off x="1108266" y="26889234"/>
            <a:ext cx="7925963" cy="7924980"/>
            <a:chOff x="1095566" y="26889234"/>
            <a:chExt cx="7925963" cy="7924980"/>
          </a:xfrm>
        </p:grpSpPr>
        <p:sp>
          <p:nvSpPr>
            <p:cNvPr id="181" name="Rectangle 19">
              <a:extLst>
                <a:ext uri="{FF2B5EF4-FFF2-40B4-BE49-F238E27FC236}">
                  <a16:creationId xmlns:a16="http://schemas.microsoft.com/office/drawing/2014/main" id="{43A49013-78EC-4A1B-9196-F48D80F20569}"/>
                </a:ext>
              </a:extLst>
            </p:cNvPr>
            <p:cNvSpPr>
              <a:spLocks noChangeArrowheads="1"/>
            </p:cNvSpPr>
            <p:nvPr/>
          </p:nvSpPr>
          <p:spPr bwMode="auto">
            <a:xfrm>
              <a:off x="1318018" y="29452072"/>
              <a:ext cx="17203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nchorCtr="0">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ja-JP" altLang="en-US" sz="2800" b="1" u="sng" dirty="0">
                  <a:solidFill>
                    <a:srgbClr val="DC5F36"/>
                  </a:solidFill>
                  <a:latin typeface="Arial" panose="020B0604020202020204" pitchFamily="34" charset="0"/>
                  <a:ea typeface="メイリオ" panose="020B0604030504040204" pitchFamily="50" charset="-128"/>
                  <a:sym typeface="Arial" panose="020B0604020202020204" pitchFamily="34" charset="0"/>
                </a:rPr>
                <a:t>特任教授</a:t>
              </a:r>
              <a:endParaRPr lang="en-US" altLang="ja-JP" sz="2800" b="1" u="sng" dirty="0">
                <a:solidFill>
                  <a:srgbClr val="DC5F36"/>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FontTx/>
                <a:buNone/>
              </a:pPr>
              <a:r>
                <a:rPr lang="ja-JP" altLang="en-US" sz="2800" b="1" u="sng" dirty="0">
                  <a:solidFill>
                    <a:srgbClr val="DC5F36"/>
                  </a:solidFill>
                  <a:latin typeface="Arial" panose="020B0604020202020204" pitchFamily="34" charset="0"/>
                  <a:ea typeface="メイリオ" panose="020B0604030504040204" pitchFamily="50" charset="-128"/>
                  <a:sym typeface="Arial" panose="020B0604020202020204" pitchFamily="34" charset="0"/>
                </a:rPr>
                <a:t>菅野 智子</a:t>
              </a:r>
              <a:endParaRPr lang="en-US" altLang="ja-JP" sz="2800" b="1" dirty="0">
                <a:solidFill>
                  <a:srgbClr val="DC5F36"/>
                </a:solidFill>
                <a:latin typeface="Arial" panose="020B0604020202020204" pitchFamily="34" charset="0"/>
                <a:ea typeface="メイリオ" panose="020B0604030504040204" pitchFamily="50" charset="-128"/>
                <a:sym typeface="Arial" panose="020B0604020202020204" pitchFamily="34" charset="0"/>
              </a:endParaRPr>
            </a:p>
          </p:txBody>
        </p:sp>
        <p:sp>
          <p:nvSpPr>
            <p:cNvPr id="185" name="テキスト ボックス 680">
              <a:extLst>
                <a:ext uri="{FF2B5EF4-FFF2-40B4-BE49-F238E27FC236}">
                  <a16:creationId xmlns:a16="http://schemas.microsoft.com/office/drawing/2014/main" id="{673ED9F9-81C6-42C0-9F56-0D27EA587FCE}"/>
                </a:ext>
              </a:extLst>
            </p:cNvPr>
            <p:cNvSpPr txBox="1">
              <a:spLocks noChangeArrowheads="1"/>
            </p:cNvSpPr>
            <p:nvPr/>
          </p:nvSpPr>
          <p:spPr bwMode="auto">
            <a:xfrm>
              <a:off x="3401658" y="27118782"/>
              <a:ext cx="55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ja-JP" altLang="en-US" sz="3200" b="1" dirty="0">
                  <a:solidFill>
                    <a:srgbClr val="DC5F36"/>
                  </a:solidFill>
                  <a:latin typeface="Arial" panose="020B0604020202020204" pitchFamily="34" charset="0"/>
                  <a:ea typeface="メイリオ" panose="020B0604030504040204" pitchFamily="50" charset="-128"/>
                  <a:sym typeface="Arial" panose="020B0604020202020204" pitchFamily="34" charset="0"/>
                </a:rPr>
                <a:t>知的財産から新たな価値を</a:t>
              </a:r>
              <a:endParaRPr lang="en-US" altLang="ja-JP" sz="3200" b="1" dirty="0">
                <a:solidFill>
                  <a:srgbClr val="DC5F36"/>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None/>
              </a:pPr>
              <a:r>
                <a:rPr lang="ja-JP" altLang="en-US" sz="3200" b="1" dirty="0">
                  <a:solidFill>
                    <a:srgbClr val="DC5F36"/>
                  </a:solidFill>
                  <a:latin typeface="Arial" panose="020B0604020202020204" pitchFamily="34" charset="0"/>
                  <a:ea typeface="メイリオ" panose="020B0604030504040204" pitchFamily="50" charset="-128"/>
                  <a:sym typeface="Arial" panose="020B0604020202020204" pitchFamily="34" charset="0"/>
                </a:rPr>
                <a:t>創造し、より良い未来へ</a:t>
              </a:r>
              <a:endParaRPr lang="en-US" altLang="ja-JP" sz="3200" b="1" dirty="0">
                <a:solidFill>
                  <a:srgbClr val="DC5F36"/>
                </a:solidFill>
                <a:latin typeface="Arial" panose="020B0604020202020204" pitchFamily="34" charset="0"/>
                <a:ea typeface="メイリオ" panose="020B0604030504040204" pitchFamily="50" charset="-128"/>
                <a:sym typeface="Arial" panose="020B0604020202020204" pitchFamily="34" charset="0"/>
              </a:endParaRPr>
            </a:p>
          </p:txBody>
        </p:sp>
        <p:pic>
          <p:nvPicPr>
            <p:cNvPr id="202" name="図 201"/>
            <p:cNvPicPr>
              <a:picLocks noChangeAspect="1"/>
            </p:cNvPicPr>
            <p:nvPr/>
          </p:nvPicPr>
          <p:blipFill>
            <a:blip r:embed="rId8">
              <a:extLst>
                <a:ext uri="{28A0092B-C50C-407E-A947-70E740481C1C}">
                  <a14:useLocalDpi xmlns:a14="http://schemas.microsoft.com/office/drawing/2010/main" val="0"/>
                </a:ext>
              </a:extLst>
            </a:blip>
            <a:srcRect l="16397" t="9046" r="16936" b="33679"/>
            <a:stretch>
              <a:fillRect/>
            </a:stretch>
          </p:blipFill>
          <p:spPr>
            <a:xfrm>
              <a:off x="1095566" y="26894214"/>
              <a:ext cx="2160000" cy="2390400"/>
            </a:xfrm>
            <a:custGeom>
              <a:avLst/>
              <a:gdLst>
                <a:gd name="connsiteX0" fmla="*/ 0 w 2160000"/>
                <a:gd name="connsiteY0" fmla="*/ 0 h 2390400"/>
                <a:gd name="connsiteX1" fmla="*/ 2160000 w 2160000"/>
                <a:gd name="connsiteY1" fmla="*/ 0 h 2390400"/>
                <a:gd name="connsiteX2" fmla="*/ 2160000 w 2160000"/>
                <a:gd name="connsiteY2" fmla="*/ 2390400 h 2390400"/>
                <a:gd name="connsiteX3" fmla="*/ 0 w 2160000"/>
                <a:gd name="connsiteY3" fmla="*/ 2390400 h 2390400"/>
              </a:gdLst>
              <a:ahLst/>
              <a:cxnLst>
                <a:cxn ang="0">
                  <a:pos x="connsiteX0" y="connsiteY0"/>
                </a:cxn>
                <a:cxn ang="0">
                  <a:pos x="connsiteX1" y="connsiteY1"/>
                </a:cxn>
                <a:cxn ang="0">
                  <a:pos x="connsiteX2" y="connsiteY2"/>
                </a:cxn>
                <a:cxn ang="0">
                  <a:pos x="connsiteX3" y="connsiteY3"/>
                </a:cxn>
              </a:cxnLst>
              <a:rect l="l" t="t" r="r" b="b"/>
              <a:pathLst>
                <a:path w="2160000" h="2390400">
                  <a:moveTo>
                    <a:pt x="0" y="0"/>
                  </a:moveTo>
                  <a:lnTo>
                    <a:pt x="2160000" y="0"/>
                  </a:lnTo>
                  <a:lnTo>
                    <a:pt x="2160000" y="2390400"/>
                  </a:lnTo>
                  <a:lnTo>
                    <a:pt x="0" y="2390400"/>
                  </a:lnTo>
                  <a:close/>
                </a:path>
              </a:pathLst>
            </a:custGeom>
          </p:spPr>
        </p:pic>
        <p:sp>
          <p:nvSpPr>
            <p:cNvPr id="203" name="正方形/長方形 202">
              <a:extLst>
                <a:ext uri="{FF2B5EF4-FFF2-40B4-BE49-F238E27FC236}">
                  <a16:creationId xmlns:a16="http://schemas.microsoft.com/office/drawing/2014/main" id="{54AC3E9E-1AF9-418B-A0E2-C306BD1E4B33}"/>
                </a:ext>
              </a:extLst>
            </p:cNvPr>
            <p:cNvSpPr>
              <a:spLocks noChangeArrowheads="1"/>
            </p:cNvSpPr>
            <p:nvPr/>
          </p:nvSpPr>
          <p:spPr bwMode="auto">
            <a:xfrm>
              <a:off x="1101529" y="26889234"/>
              <a:ext cx="7920000" cy="79200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sp>
          <p:nvSpPr>
            <p:cNvPr id="206" name="テキスト ボックス 60">
              <a:extLst>
                <a:ext uri="{FF2B5EF4-FFF2-40B4-BE49-F238E27FC236}">
                  <a16:creationId xmlns:a16="http://schemas.microsoft.com/office/drawing/2014/main" id="{B5F7DFD0-0CC7-448B-B8E9-B8544E892E00}"/>
                </a:ext>
              </a:extLst>
            </p:cNvPr>
            <p:cNvSpPr txBox="1">
              <a:spLocks noChangeArrowheads="1"/>
            </p:cNvSpPr>
            <p:nvPr/>
          </p:nvSpPr>
          <p:spPr bwMode="auto">
            <a:xfrm>
              <a:off x="1220119" y="32136558"/>
              <a:ext cx="7704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algn="just"/>
              <a:r>
                <a:rPr lang="ja-JP" altLang="en-US" dirty="0">
                  <a:ea typeface="メイリオ" panose="020B0604030504040204" pitchFamily="50" charset="-128"/>
                </a:rPr>
                <a:t>技術やアイデアを社会に実装していくためには、知的財産が重要なカギになります。最先端の研究現場</a:t>
              </a:r>
              <a:r>
                <a:rPr lang="ja-JP" altLang="en-US">
                  <a:ea typeface="メイリオ" panose="020B0604030504040204" pitchFamily="50" charset="-128"/>
                </a:rPr>
                <a:t>で知財の</a:t>
              </a:r>
              <a:r>
                <a:rPr lang="ja-JP" altLang="en-US" dirty="0">
                  <a:ea typeface="メイリオ" panose="020B0604030504040204" pitchFamily="50" charset="-128"/>
                </a:rPr>
                <a:t>視点を持ち、社会実装のための知財保護の在り方を考えます。また知財をツールに、新しい協創の場を生み出します。知的財産は多くの「人」をつなげ、新たな「知」を生み出し、新しい「場」を創り、より良い未来社会を拓きます。</a:t>
              </a:r>
            </a:p>
          </p:txBody>
        </p:sp>
        <p:pic>
          <p:nvPicPr>
            <p:cNvPr id="25" name="図 24" descr="ダイアグラム&#10;&#10;自動的に生成された説明">
              <a:extLst>
                <a:ext uri="{FF2B5EF4-FFF2-40B4-BE49-F238E27FC236}">
                  <a16:creationId xmlns:a16="http://schemas.microsoft.com/office/drawing/2014/main" id="{3B3C2641-21B5-C1BF-0BEC-327A956B08F4}"/>
                </a:ext>
              </a:extLst>
            </p:cNvPr>
            <p:cNvPicPr>
              <a:picLocks noChangeAspect="1"/>
            </p:cNvPicPr>
            <p:nvPr/>
          </p:nvPicPr>
          <p:blipFill>
            <a:blip r:embed="rId9"/>
            <a:stretch>
              <a:fillRect/>
            </a:stretch>
          </p:blipFill>
          <p:spPr>
            <a:xfrm>
              <a:off x="3498881" y="28198832"/>
              <a:ext cx="5364000" cy="3867253"/>
            </a:xfrm>
            <a:prstGeom prst="rect">
              <a:avLst/>
            </a:prstGeom>
          </p:spPr>
        </p:pic>
      </p:grpSp>
      <p:grpSp>
        <p:nvGrpSpPr>
          <p:cNvPr id="60" name="グループ化 59">
            <a:extLst>
              <a:ext uri="{FF2B5EF4-FFF2-40B4-BE49-F238E27FC236}">
                <a16:creationId xmlns:a16="http://schemas.microsoft.com/office/drawing/2014/main" id="{0E634B5C-4CC1-214F-4C15-62ED034CEFBC}"/>
              </a:ext>
            </a:extLst>
          </p:cNvPr>
          <p:cNvGrpSpPr/>
          <p:nvPr/>
        </p:nvGrpSpPr>
        <p:grpSpPr>
          <a:xfrm>
            <a:off x="17187545" y="26890082"/>
            <a:ext cx="7923410" cy="7920000"/>
            <a:chOff x="17190720" y="26890082"/>
            <a:chExt cx="7923410" cy="7920000"/>
          </a:xfrm>
        </p:grpSpPr>
        <p:sp>
          <p:nvSpPr>
            <p:cNvPr id="194" name="テキスト ボックス 60">
              <a:extLst>
                <a:ext uri="{FF2B5EF4-FFF2-40B4-BE49-F238E27FC236}">
                  <a16:creationId xmlns:a16="http://schemas.microsoft.com/office/drawing/2014/main" id="{B5F7DFD0-0CC7-448B-B8E9-B8544E892E00}"/>
                </a:ext>
              </a:extLst>
            </p:cNvPr>
            <p:cNvSpPr txBox="1">
              <a:spLocks noChangeArrowheads="1"/>
            </p:cNvSpPr>
            <p:nvPr/>
          </p:nvSpPr>
          <p:spPr bwMode="auto">
            <a:xfrm>
              <a:off x="17312720" y="32127446"/>
              <a:ext cx="7704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algn="just"/>
              <a:r>
                <a:rPr lang="ja-JP" altLang="en-US" dirty="0">
                  <a:latin typeface="メイリオ" panose="020B0604030504040204" pitchFamily="50" charset="-128"/>
                  <a:ea typeface="メイリオ" panose="020B0604030504040204" pitchFamily="50" charset="-128"/>
                </a:rPr>
                <a:t>「エネルギーの高効率利用と資源循環への挑戦」という標語を掲げ、非鉄金属の新しい製錬プロセスおよびリサイクルプロセスの研究開発に取り組んでいます。エネルギーを金属へと高効率に変換し、先端技術の発展に寄与するとともに、資源循環を実現する革新的リサイクルプロセスを開発し、持続型社会の実現に貢献していきます。</a:t>
              </a:r>
            </a:p>
          </p:txBody>
        </p:sp>
        <p:sp>
          <p:nvSpPr>
            <p:cNvPr id="195" name="Rectangle 19">
              <a:extLst>
                <a:ext uri="{FF2B5EF4-FFF2-40B4-BE49-F238E27FC236}">
                  <a16:creationId xmlns:a16="http://schemas.microsoft.com/office/drawing/2014/main" id="{43A49013-78EC-4A1B-9196-F48D80F20569}"/>
                </a:ext>
              </a:extLst>
            </p:cNvPr>
            <p:cNvSpPr>
              <a:spLocks noChangeArrowheads="1"/>
            </p:cNvSpPr>
            <p:nvPr/>
          </p:nvSpPr>
          <p:spPr bwMode="auto">
            <a:xfrm>
              <a:off x="17404196" y="29452920"/>
              <a:ext cx="17203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nchorCtr="0">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ja-JP" altLang="en-US" sz="2800" b="1" u="sng" dirty="0">
                  <a:solidFill>
                    <a:srgbClr val="DC5F36"/>
                  </a:solidFill>
                  <a:latin typeface="Arial" panose="020B0604020202020204" pitchFamily="34" charset="0"/>
                  <a:ea typeface="メイリオ" panose="020B0604030504040204" pitchFamily="50" charset="-128"/>
                  <a:sym typeface="Arial" panose="020B0604020202020204" pitchFamily="34" charset="0"/>
                </a:rPr>
                <a:t>特任講師</a:t>
              </a:r>
              <a:endParaRPr lang="en-US" altLang="ja-JP" sz="2800" b="1" u="sng" dirty="0">
                <a:solidFill>
                  <a:srgbClr val="DC5F36"/>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FontTx/>
                <a:buNone/>
              </a:pPr>
              <a:r>
                <a:rPr lang="ja-JP" altLang="en-US" sz="2800" b="1" u="sng" dirty="0">
                  <a:solidFill>
                    <a:srgbClr val="DC5F36"/>
                  </a:solidFill>
                  <a:latin typeface="Arial" panose="020B0604020202020204" pitchFamily="34" charset="0"/>
                  <a:ea typeface="メイリオ" panose="020B0604030504040204" pitchFamily="50" charset="-128"/>
                  <a:sym typeface="Arial" panose="020B0604020202020204" pitchFamily="34" charset="0"/>
                </a:rPr>
                <a:t>大内 隆成</a:t>
              </a:r>
              <a:endParaRPr lang="en-US" altLang="ja-JP" sz="2800" b="1" dirty="0">
                <a:solidFill>
                  <a:srgbClr val="DC5F36"/>
                </a:solidFill>
                <a:latin typeface="Arial" panose="020B0604020202020204" pitchFamily="34" charset="0"/>
                <a:ea typeface="メイリオ" panose="020B0604030504040204" pitchFamily="50" charset="-128"/>
                <a:sym typeface="Arial" panose="020B0604020202020204" pitchFamily="34" charset="0"/>
              </a:endParaRPr>
            </a:p>
          </p:txBody>
        </p:sp>
        <p:sp>
          <p:nvSpPr>
            <p:cNvPr id="199" name="テキスト ボックス 680">
              <a:extLst>
                <a:ext uri="{FF2B5EF4-FFF2-40B4-BE49-F238E27FC236}">
                  <a16:creationId xmlns:a16="http://schemas.microsoft.com/office/drawing/2014/main" id="{673ED9F9-81C6-42C0-9F56-0D27EA587FCE}"/>
                </a:ext>
              </a:extLst>
            </p:cNvPr>
            <p:cNvSpPr txBox="1">
              <a:spLocks noChangeArrowheads="1"/>
            </p:cNvSpPr>
            <p:nvPr/>
          </p:nvSpPr>
          <p:spPr bwMode="auto">
            <a:xfrm>
              <a:off x="19494259" y="27119630"/>
              <a:ext cx="55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ja-JP" altLang="en-US" sz="3200" b="1" dirty="0">
                  <a:solidFill>
                    <a:srgbClr val="DC5F36"/>
                  </a:solidFill>
                  <a:latin typeface="Arial" panose="020B0604020202020204" pitchFamily="34" charset="0"/>
                  <a:ea typeface="メイリオ" panose="020B0604030504040204" pitchFamily="50" charset="-128"/>
                  <a:sym typeface="Arial" panose="020B0604020202020204" pitchFamily="34" charset="0"/>
                </a:rPr>
                <a:t>高効率金属製造・</a:t>
              </a:r>
              <a:endParaRPr lang="en-US" altLang="ja-JP" sz="3200" b="1" dirty="0">
                <a:solidFill>
                  <a:srgbClr val="DC5F36"/>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None/>
              </a:pPr>
              <a:r>
                <a:rPr lang="ja-JP" altLang="en-US" sz="3200" b="1" dirty="0">
                  <a:solidFill>
                    <a:srgbClr val="DC5F36"/>
                  </a:solidFill>
                  <a:latin typeface="Arial" panose="020B0604020202020204" pitchFamily="34" charset="0"/>
                  <a:ea typeface="メイリオ" panose="020B0604030504040204" pitchFamily="50" charset="-128"/>
                  <a:sym typeface="Arial" panose="020B0604020202020204" pitchFamily="34" charset="0"/>
                </a:rPr>
                <a:t>リサイクルプロセスの開発</a:t>
              </a:r>
              <a:endParaRPr lang="en-US" altLang="ja-JP" sz="3200" b="1" dirty="0">
                <a:solidFill>
                  <a:srgbClr val="DC5F36"/>
                </a:solidFill>
                <a:latin typeface="Arial" panose="020B0604020202020204" pitchFamily="34" charset="0"/>
                <a:ea typeface="メイリオ" panose="020B0604030504040204" pitchFamily="50" charset="-128"/>
                <a:sym typeface="Arial" panose="020B0604020202020204" pitchFamily="34" charset="0"/>
              </a:endParaRPr>
            </a:p>
          </p:txBody>
        </p:sp>
        <p:pic>
          <p:nvPicPr>
            <p:cNvPr id="55" name="図 54"/>
            <p:cNvPicPr>
              <a:picLocks noChangeAspect="1"/>
            </p:cNvPicPr>
            <p:nvPr/>
          </p:nvPicPr>
          <p:blipFill>
            <a:blip r:embed="rId10">
              <a:extLst>
                <a:ext uri="{28A0092B-C50C-407E-A947-70E740481C1C}">
                  <a14:useLocalDpi xmlns:a14="http://schemas.microsoft.com/office/drawing/2010/main" val="0"/>
                </a:ext>
              </a:extLst>
            </a:blip>
            <a:srcRect l="18421" t="8495" r="18421" b="29639"/>
            <a:stretch>
              <a:fillRect/>
            </a:stretch>
          </p:blipFill>
          <p:spPr>
            <a:xfrm>
              <a:off x="17190720" y="26890082"/>
              <a:ext cx="2160000" cy="2390400"/>
            </a:xfrm>
            <a:custGeom>
              <a:avLst/>
              <a:gdLst>
                <a:gd name="connsiteX0" fmla="*/ 0 w 2160000"/>
                <a:gd name="connsiteY0" fmla="*/ 0 h 2390400"/>
                <a:gd name="connsiteX1" fmla="*/ 2160000 w 2160000"/>
                <a:gd name="connsiteY1" fmla="*/ 0 h 2390400"/>
                <a:gd name="connsiteX2" fmla="*/ 2160000 w 2160000"/>
                <a:gd name="connsiteY2" fmla="*/ 2390400 h 2390400"/>
                <a:gd name="connsiteX3" fmla="*/ 0 w 2160000"/>
                <a:gd name="connsiteY3" fmla="*/ 2390400 h 2390400"/>
              </a:gdLst>
              <a:ahLst/>
              <a:cxnLst>
                <a:cxn ang="0">
                  <a:pos x="connsiteX0" y="connsiteY0"/>
                </a:cxn>
                <a:cxn ang="0">
                  <a:pos x="connsiteX1" y="connsiteY1"/>
                </a:cxn>
                <a:cxn ang="0">
                  <a:pos x="connsiteX2" y="connsiteY2"/>
                </a:cxn>
                <a:cxn ang="0">
                  <a:pos x="connsiteX3" y="connsiteY3"/>
                </a:cxn>
              </a:cxnLst>
              <a:rect l="l" t="t" r="r" b="b"/>
              <a:pathLst>
                <a:path w="2160000" h="2390400">
                  <a:moveTo>
                    <a:pt x="0" y="0"/>
                  </a:moveTo>
                  <a:lnTo>
                    <a:pt x="2160000" y="0"/>
                  </a:lnTo>
                  <a:lnTo>
                    <a:pt x="2160000" y="2390400"/>
                  </a:lnTo>
                  <a:lnTo>
                    <a:pt x="0" y="2390400"/>
                  </a:lnTo>
                  <a:close/>
                </a:path>
              </a:pathLst>
            </a:custGeom>
          </p:spPr>
        </p:pic>
        <p:sp>
          <p:nvSpPr>
            <p:cNvPr id="51" name="正方形/長方形 50">
              <a:extLst>
                <a:ext uri="{FF2B5EF4-FFF2-40B4-BE49-F238E27FC236}">
                  <a16:creationId xmlns:a16="http://schemas.microsoft.com/office/drawing/2014/main" id="{54AC3E9E-1AF9-418B-A0E2-C306BD1E4B33}"/>
                </a:ext>
              </a:extLst>
            </p:cNvPr>
            <p:cNvSpPr>
              <a:spLocks noChangeArrowheads="1"/>
            </p:cNvSpPr>
            <p:nvPr/>
          </p:nvSpPr>
          <p:spPr bwMode="auto">
            <a:xfrm>
              <a:off x="17194130" y="26890082"/>
              <a:ext cx="7920000" cy="79200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pic>
          <p:nvPicPr>
            <p:cNvPr id="39" name="図 38" descr="ダイアグラム&#10;&#10;自動的に生成された説明">
              <a:extLst>
                <a:ext uri="{FF2B5EF4-FFF2-40B4-BE49-F238E27FC236}">
                  <a16:creationId xmlns:a16="http://schemas.microsoft.com/office/drawing/2014/main" id="{96F67ABB-4D5E-E832-9DC3-A6DEA077CB2C}"/>
                </a:ext>
              </a:extLst>
            </p:cNvPr>
            <p:cNvPicPr>
              <a:picLocks noChangeAspect="1"/>
            </p:cNvPicPr>
            <p:nvPr/>
          </p:nvPicPr>
          <p:blipFill>
            <a:blip r:embed="rId11"/>
            <a:stretch>
              <a:fillRect/>
            </a:stretch>
          </p:blipFill>
          <p:spPr>
            <a:xfrm>
              <a:off x="19391346" y="28444444"/>
              <a:ext cx="5687798" cy="2823904"/>
            </a:xfrm>
            <a:prstGeom prst="rect">
              <a:avLst/>
            </a:prstGeom>
          </p:spPr>
        </p:pic>
      </p:grpSp>
      <p:grpSp>
        <p:nvGrpSpPr>
          <p:cNvPr id="59" name="グループ化 58">
            <a:extLst>
              <a:ext uri="{FF2B5EF4-FFF2-40B4-BE49-F238E27FC236}">
                <a16:creationId xmlns:a16="http://schemas.microsoft.com/office/drawing/2014/main" id="{4315E830-5188-1A08-107B-1B2A9290DFD8}"/>
              </a:ext>
            </a:extLst>
          </p:cNvPr>
          <p:cNvGrpSpPr/>
          <p:nvPr/>
        </p:nvGrpSpPr>
        <p:grpSpPr>
          <a:xfrm>
            <a:off x="9155031" y="26891577"/>
            <a:ext cx="7920000" cy="7920000"/>
            <a:chOff x="9161381" y="26891577"/>
            <a:chExt cx="7920000" cy="7920000"/>
          </a:xfrm>
        </p:grpSpPr>
        <p:pic>
          <p:nvPicPr>
            <p:cNvPr id="41" name="図 40" descr="ダイアグラム&#10;&#10;自動的に生成された説明">
              <a:extLst>
                <a:ext uri="{FF2B5EF4-FFF2-40B4-BE49-F238E27FC236}">
                  <a16:creationId xmlns:a16="http://schemas.microsoft.com/office/drawing/2014/main" id="{3FFD5D6C-E2EF-D674-6BC8-BB3B29120A0B}"/>
                </a:ext>
              </a:extLst>
            </p:cNvPr>
            <p:cNvPicPr>
              <a:picLocks noChangeAspect="1"/>
            </p:cNvPicPr>
            <p:nvPr/>
          </p:nvPicPr>
          <p:blipFill rotWithShape="1">
            <a:blip r:embed="rId12"/>
            <a:srcRect l="6975" t="9922" r="4732" b="7620"/>
            <a:stretch/>
          </p:blipFill>
          <p:spPr>
            <a:xfrm>
              <a:off x="11538472" y="28560229"/>
              <a:ext cx="5190998" cy="3629039"/>
            </a:xfrm>
            <a:prstGeom prst="rect">
              <a:avLst/>
            </a:prstGeom>
          </p:spPr>
        </p:pic>
        <p:sp>
          <p:nvSpPr>
            <p:cNvPr id="4" name="Rectangle 19">
              <a:extLst>
                <a:ext uri="{FF2B5EF4-FFF2-40B4-BE49-F238E27FC236}">
                  <a16:creationId xmlns:a16="http://schemas.microsoft.com/office/drawing/2014/main" id="{D7FAF407-8FFD-E24C-891E-42B3ADDB3EFD}"/>
                </a:ext>
              </a:extLst>
            </p:cNvPr>
            <p:cNvSpPr>
              <a:spLocks noChangeArrowheads="1"/>
            </p:cNvSpPr>
            <p:nvPr/>
          </p:nvSpPr>
          <p:spPr bwMode="auto">
            <a:xfrm>
              <a:off x="9371447" y="29454415"/>
              <a:ext cx="17203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nchorCtr="0">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FontTx/>
                <a:buNone/>
              </a:pPr>
              <a:r>
                <a:rPr lang="ja-JP" altLang="en-US" sz="2800" b="1" u="sng" dirty="0">
                  <a:solidFill>
                    <a:srgbClr val="DC5F36"/>
                  </a:solidFill>
                  <a:latin typeface="Arial" panose="020B0604020202020204" pitchFamily="34" charset="0"/>
                  <a:ea typeface="メイリオ" panose="020B0604030504040204" pitchFamily="50" charset="-128"/>
                  <a:sym typeface="Arial" panose="020B0604020202020204" pitchFamily="34" charset="0"/>
                </a:rPr>
                <a:t>特任教授</a:t>
              </a:r>
              <a:endParaRPr lang="en-US" altLang="ja-JP" sz="2800" b="1" u="sng" dirty="0">
                <a:solidFill>
                  <a:srgbClr val="DC5F36"/>
                </a:solidFill>
                <a:latin typeface="Arial" panose="020B0604020202020204" pitchFamily="34" charset="0"/>
                <a:ea typeface="メイリオ" panose="020B0604030504040204" pitchFamily="50" charset="-128"/>
                <a:sym typeface="Arial" panose="020B0604020202020204" pitchFamily="34" charset="0"/>
              </a:endParaRPr>
            </a:p>
            <a:p>
              <a:pPr>
                <a:spcBef>
                  <a:spcPct val="0"/>
                </a:spcBef>
                <a:buSzTx/>
                <a:buFontTx/>
                <a:buNone/>
              </a:pPr>
              <a:r>
                <a:rPr lang="ja-JP" altLang="en-US" sz="2800" b="1" u="sng" dirty="0">
                  <a:solidFill>
                    <a:srgbClr val="DC5F36"/>
                  </a:solidFill>
                  <a:latin typeface="Arial" panose="020B0604020202020204" pitchFamily="34" charset="0"/>
                  <a:ea typeface="メイリオ" panose="020B0604030504040204" pitchFamily="50" charset="-128"/>
                  <a:sym typeface="Arial" panose="020B0604020202020204" pitchFamily="34" charset="0"/>
                </a:rPr>
                <a:t>山中 俊治</a:t>
              </a:r>
              <a:endParaRPr lang="en-US" altLang="ja-JP" sz="2800" b="1" dirty="0">
                <a:solidFill>
                  <a:srgbClr val="DC5F36"/>
                </a:solidFill>
                <a:latin typeface="Arial" panose="020B0604020202020204" pitchFamily="34" charset="0"/>
                <a:ea typeface="メイリオ" panose="020B0604030504040204" pitchFamily="50" charset="-128"/>
                <a:sym typeface="Arial" panose="020B0604020202020204" pitchFamily="34" charset="0"/>
              </a:endParaRPr>
            </a:p>
          </p:txBody>
        </p:sp>
        <p:sp>
          <p:nvSpPr>
            <p:cNvPr id="5" name="テキスト ボックス 680">
              <a:extLst>
                <a:ext uri="{FF2B5EF4-FFF2-40B4-BE49-F238E27FC236}">
                  <a16:creationId xmlns:a16="http://schemas.microsoft.com/office/drawing/2014/main" id="{BF7CB339-BC92-139A-2908-C0F7C9B6099A}"/>
                </a:ext>
              </a:extLst>
            </p:cNvPr>
            <p:cNvSpPr txBox="1">
              <a:spLocks noChangeArrowheads="1"/>
            </p:cNvSpPr>
            <p:nvPr/>
          </p:nvSpPr>
          <p:spPr bwMode="auto">
            <a:xfrm>
              <a:off x="11461510" y="27121125"/>
              <a:ext cx="55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025"/>
                </a:spcBef>
                <a:buSzPct val="100000"/>
                <a:buFont typeface="Lucida Grande" charset="0"/>
                <a:buChar char="•"/>
                <a:defRPr sz="12500">
                  <a:solidFill>
                    <a:schemeClr val="tx1"/>
                  </a:solidFill>
                  <a:latin typeface="Lucida Grande" charset="0"/>
                  <a:sym typeface="Lucida Grande" charset="0"/>
                </a:defRPr>
              </a:lvl1pPr>
              <a:lvl2pPr marL="742950" indent="-285750">
                <a:spcBef>
                  <a:spcPts val="2600"/>
                </a:spcBef>
                <a:buSzPct val="100000"/>
                <a:buFont typeface="Lucida Grande" charset="0"/>
                <a:buChar char="–"/>
                <a:defRPr sz="10900">
                  <a:solidFill>
                    <a:schemeClr val="tx1"/>
                  </a:solidFill>
                  <a:latin typeface="Lucida Grande" charset="0"/>
                  <a:sym typeface="Lucida Grande" charset="0"/>
                </a:defRPr>
              </a:lvl2pPr>
              <a:lvl3pPr marL="1143000" indent="-228600">
                <a:spcBef>
                  <a:spcPts val="2313"/>
                </a:spcBef>
                <a:buSzPct val="100000"/>
                <a:buFont typeface="Lucida Grande" charset="0"/>
                <a:buChar char="•"/>
                <a:defRPr sz="9400">
                  <a:solidFill>
                    <a:schemeClr val="tx1"/>
                  </a:solidFill>
                  <a:latin typeface="Lucida Grande" charset="0"/>
                  <a:sym typeface="Lucida Grande" charset="0"/>
                </a:defRPr>
              </a:lvl3pPr>
              <a:lvl4pPr marL="1600200" indent="-228600">
                <a:spcBef>
                  <a:spcPts val="1888"/>
                </a:spcBef>
                <a:buSzPct val="100000"/>
                <a:buFont typeface="Lucida Grande" charset="0"/>
                <a:buChar char="–"/>
                <a:defRPr sz="7900">
                  <a:solidFill>
                    <a:schemeClr val="tx1"/>
                  </a:solidFill>
                  <a:latin typeface="Lucida Grande" charset="0"/>
                  <a:sym typeface="Lucida Grande" charset="0"/>
                </a:defRPr>
              </a:lvl4pPr>
              <a:lvl5pPr marL="2057400" indent="-228600">
                <a:spcBef>
                  <a:spcPts val="1888"/>
                </a:spcBef>
                <a:buSzPct val="100000"/>
                <a:buFont typeface="Lucida Grande" charset="0"/>
                <a:buChar char="»"/>
                <a:defRPr sz="7900">
                  <a:solidFill>
                    <a:schemeClr val="tx1"/>
                  </a:solidFill>
                  <a:latin typeface="Lucida Grande" charset="0"/>
                  <a:sym typeface="Lucida Grande" charset="0"/>
                </a:defRPr>
              </a:lvl5pPr>
              <a:lvl6pPr marL="25146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6pPr>
              <a:lvl7pPr marL="29718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7pPr>
              <a:lvl8pPr marL="34290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8pPr>
              <a:lvl9pPr marL="3886200" indent="-228600" eaLnBrk="0" fontAlgn="base" hangingPunct="0">
                <a:spcBef>
                  <a:spcPts val="1888"/>
                </a:spcBef>
                <a:spcAft>
                  <a:spcPct val="0"/>
                </a:spcAft>
                <a:buSzPct val="100000"/>
                <a:buFont typeface="Lucida Grande" charset="0"/>
                <a:buChar char="»"/>
                <a:defRPr sz="7900">
                  <a:solidFill>
                    <a:schemeClr val="tx1"/>
                  </a:solidFill>
                  <a:latin typeface="Lucida Grande" charset="0"/>
                  <a:sym typeface="Lucida Grande" charset="0"/>
                </a:defRPr>
              </a:lvl9pPr>
            </a:lstStyle>
            <a:p>
              <a:pPr>
                <a:spcBef>
                  <a:spcPct val="0"/>
                </a:spcBef>
                <a:buSzTx/>
                <a:buNone/>
              </a:pPr>
              <a:r>
                <a:rPr lang="ja-JP" altLang="en-US" sz="3200" b="1" dirty="0">
                  <a:solidFill>
                    <a:srgbClr val="DC5F36"/>
                  </a:solidFill>
                  <a:latin typeface="Arial" panose="020B0604020202020204" pitchFamily="34" charset="0"/>
                  <a:ea typeface="メイリオ" panose="020B0604030504040204" pitchFamily="50" charset="-128"/>
                  <a:sym typeface="Arial" panose="020B0604020202020204" pitchFamily="34" charset="0"/>
                </a:rPr>
                <a:t>デザインエンジニアリングに基づく非鉄金属製品開発と次世代教育</a:t>
              </a:r>
            </a:p>
          </p:txBody>
        </p:sp>
        <p:sp>
          <p:nvSpPr>
            <p:cNvPr id="8" name="正方形/長方形 7">
              <a:extLst>
                <a:ext uri="{FF2B5EF4-FFF2-40B4-BE49-F238E27FC236}">
                  <a16:creationId xmlns:a16="http://schemas.microsoft.com/office/drawing/2014/main" id="{63DE7CB4-FBA9-9FE6-B59E-1AF956FCD9C8}"/>
                </a:ext>
              </a:extLst>
            </p:cNvPr>
            <p:cNvSpPr>
              <a:spLocks noChangeArrowheads="1"/>
            </p:cNvSpPr>
            <p:nvPr/>
          </p:nvSpPr>
          <p:spPr bwMode="auto">
            <a:xfrm>
              <a:off x="9161381" y="26891577"/>
              <a:ext cx="7920000" cy="79200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eaLnBrk="1" hangingPunct="1"/>
              <a:endParaRPr lang="ja-JP" altLang="en-US">
                <a:latin typeface="+mn-lt"/>
                <a:ea typeface="メイリオ" panose="020B0604030504040204" pitchFamily="50" charset="-128"/>
              </a:endParaRPr>
            </a:p>
          </p:txBody>
        </p:sp>
        <p:pic>
          <p:nvPicPr>
            <p:cNvPr id="43" name="図 42" descr="スーツを着た男性&#10;&#10;中程度の精度で自動的に生成された説明">
              <a:extLst>
                <a:ext uri="{FF2B5EF4-FFF2-40B4-BE49-F238E27FC236}">
                  <a16:creationId xmlns:a16="http://schemas.microsoft.com/office/drawing/2014/main" id="{B792F3BB-D46E-A227-6634-A3EC3417BA26}"/>
                </a:ext>
              </a:extLst>
            </p:cNvPr>
            <p:cNvPicPr>
              <a:picLocks noChangeAspect="1"/>
            </p:cNvPicPr>
            <p:nvPr/>
          </p:nvPicPr>
          <p:blipFill rotWithShape="1">
            <a:blip r:embed="rId13"/>
            <a:srcRect l="17586" t="13695" r="28103" b="26171"/>
            <a:stretch/>
          </p:blipFill>
          <p:spPr>
            <a:xfrm>
              <a:off x="9169219" y="26897728"/>
              <a:ext cx="2160000" cy="2390400"/>
            </a:xfrm>
            <a:prstGeom prst="rect">
              <a:avLst/>
            </a:prstGeom>
          </p:spPr>
        </p:pic>
        <p:sp>
          <p:nvSpPr>
            <p:cNvPr id="3" name="テキスト ボックス 60">
              <a:extLst>
                <a:ext uri="{FF2B5EF4-FFF2-40B4-BE49-F238E27FC236}">
                  <a16:creationId xmlns:a16="http://schemas.microsoft.com/office/drawing/2014/main" id="{57989B1F-5ECC-6747-0B39-AAE5878F0EFB}"/>
                </a:ext>
              </a:extLst>
            </p:cNvPr>
            <p:cNvSpPr txBox="1">
              <a:spLocks noChangeArrowheads="1"/>
            </p:cNvSpPr>
            <p:nvPr/>
          </p:nvSpPr>
          <p:spPr bwMode="auto">
            <a:xfrm>
              <a:off x="9279971" y="32128941"/>
              <a:ext cx="7704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sym typeface="Arial" panose="020B0604020202020204" pitchFamily="34" charset="0"/>
                </a:defRPr>
              </a:lvl1pPr>
              <a:lvl2pPr marL="742950" indent="-285750">
                <a:defRPr sz="2400">
                  <a:solidFill>
                    <a:srgbClr val="000000"/>
                  </a:solidFill>
                  <a:latin typeface="Arial" panose="020B0604020202020204" pitchFamily="34" charset="0"/>
                  <a:sym typeface="Arial" panose="020B0604020202020204" pitchFamily="34" charset="0"/>
                </a:defRPr>
              </a:lvl2pPr>
              <a:lvl3pPr marL="1143000" indent="-228600">
                <a:defRPr sz="2400">
                  <a:solidFill>
                    <a:srgbClr val="000000"/>
                  </a:solidFill>
                  <a:latin typeface="Arial" panose="020B0604020202020204" pitchFamily="34" charset="0"/>
                  <a:sym typeface="Arial" panose="020B0604020202020204" pitchFamily="34" charset="0"/>
                </a:defRPr>
              </a:lvl3pPr>
              <a:lvl4pPr marL="1600200" indent="-228600">
                <a:defRPr sz="2400">
                  <a:solidFill>
                    <a:srgbClr val="000000"/>
                  </a:solidFill>
                  <a:latin typeface="Arial" panose="020B0604020202020204" pitchFamily="34" charset="0"/>
                  <a:sym typeface="Arial" panose="020B0604020202020204" pitchFamily="34" charset="0"/>
                </a:defRPr>
              </a:lvl4pPr>
              <a:lvl5pPr marL="2057400" indent="-228600">
                <a:defRPr sz="2400">
                  <a:solidFill>
                    <a:srgbClr val="000000"/>
                  </a:solidFill>
                  <a:latin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sym typeface="Arial" panose="020B0604020202020204" pitchFamily="34" charset="0"/>
                </a:defRPr>
              </a:lvl9pPr>
            </a:lstStyle>
            <a:p>
              <a:pPr algn="just"/>
              <a:r>
                <a:rPr lang="ja-JP" altLang="en-US" dirty="0">
                  <a:latin typeface="メイリオ" panose="020B0604030504040204" pitchFamily="50" charset="-128"/>
                  <a:ea typeface="メイリオ" panose="020B0604030504040204" pitchFamily="50" charset="-128"/>
                </a:rPr>
                <a:t>非鉄金属は先端デバイスやクリーンテクノロジーに不可欠な材料です。非鉄金属を用いる製品のデザインとプロトタイピングを通じて、広く社会に対して非鉄金属の価値を表明する新しい試みに取り組みます。同時にこうしたプロジェクトを通じて、技術知識と美的感覚を併せ持つ新しいタイプのデザインエンジニアを育てていきます。</a:t>
              </a:r>
            </a:p>
          </p:txBody>
        </p:sp>
      </p:grpSp>
    </p:spTree>
    <p:extLst>
      <p:ext uri="{BB962C8B-B14F-4D97-AF65-F5344CB8AC3E}">
        <p14:creationId xmlns:p14="http://schemas.microsoft.com/office/powerpoint/2010/main" val="4036897193"/>
      </p:ext>
    </p:extLst>
  </p:cSld>
  <p:clrMapOvr>
    <a:masterClrMapping/>
  </p:clrMapOvr>
</p:sld>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ホワイ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1892</TotalTime>
  <Words>822</Words>
  <Application>Microsoft Office PowerPoint</Application>
  <PresentationFormat>ユーザー設定</PresentationFormat>
  <Paragraphs>50</Paragraphs>
  <Slides>1</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vt:i4>
      </vt:variant>
    </vt:vector>
  </HeadingPairs>
  <TitlesOfParts>
    <vt:vector size="10" baseType="lpstr">
      <vt:lpstr>Lucida Grande</vt:lpstr>
      <vt:lpstr>ＭＳ Ｐゴシック</vt:lpstr>
      <vt:lpstr>メイリオ</vt:lpstr>
      <vt:lpstr>メイリオ</vt:lpstr>
      <vt:lpstr>游ゴシック</vt:lpstr>
      <vt:lpstr>Arial</vt:lpstr>
      <vt:lpstr>Calibri</vt:lpstr>
      <vt:lpstr>Calibri Light</vt:lpstr>
      <vt:lpstr>ホワイト</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岡本健</dc:creator>
  <cp:lastModifiedBy>Miyazaki1</cp:lastModifiedBy>
  <cp:revision>69</cp:revision>
  <cp:lastPrinted>2023-04-05T01:39:36Z</cp:lastPrinted>
  <dcterms:created xsi:type="dcterms:W3CDTF">2017-03-13T07:23:39Z</dcterms:created>
  <dcterms:modified xsi:type="dcterms:W3CDTF">2023-04-18T02:35:16Z</dcterms:modified>
</cp:coreProperties>
</file>