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6" r:id="rId2"/>
  </p:sldIdLst>
  <p:sldSz cx="26208038" cy="37079238"/>
  <p:notesSz cx="6858000" cy="9144000"/>
  <p:defaultTextStyle>
    <a:defPPr>
      <a:defRPr lang="ja-JP"/>
    </a:defPPr>
    <a:lvl1pPr marL="0" algn="l" defTabSz="3037728" rtl="0" eaLnBrk="1" latinLnBrk="0" hangingPunct="1">
      <a:defRPr kumimoji="1" sz="5980" kern="1200">
        <a:solidFill>
          <a:schemeClr val="tx1"/>
        </a:solidFill>
        <a:latin typeface="+mn-lt"/>
        <a:ea typeface="+mn-ea"/>
        <a:cs typeface="+mn-cs"/>
      </a:defRPr>
    </a:lvl1pPr>
    <a:lvl2pPr marL="1518864" algn="l" defTabSz="3037728" rtl="0" eaLnBrk="1" latinLnBrk="0" hangingPunct="1">
      <a:defRPr kumimoji="1" sz="5980" kern="1200">
        <a:solidFill>
          <a:schemeClr val="tx1"/>
        </a:solidFill>
        <a:latin typeface="+mn-lt"/>
        <a:ea typeface="+mn-ea"/>
        <a:cs typeface="+mn-cs"/>
      </a:defRPr>
    </a:lvl2pPr>
    <a:lvl3pPr marL="3037728" algn="l" defTabSz="3037728" rtl="0" eaLnBrk="1" latinLnBrk="0" hangingPunct="1">
      <a:defRPr kumimoji="1" sz="5980" kern="1200">
        <a:solidFill>
          <a:schemeClr val="tx1"/>
        </a:solidFill>
        <a:latin typeface="+mn-lt"/>
        <a:ea typeface="+mn-ea"/>
        <a:cs typeface="+mn-cs"/>
      </a:defRPr>
    </a:lvl3pPr>
    <a:lvl4pPr marL="4556592" algn="l" defTabSz="3037728" rtl="0" eaLnBrk="1" latinLnBrk="0" hangingPunct="1">
      <a:defRPr kumimoji="1" sz="5980" kern="1200">
        <a:solidFill>
          <a:schemeClr val="tx1"/>
        </a:solidFill>
        <a:latin typeface="+mn-lt"/>
        <a:ea typeface="+mn-ea"/>
        <a:cs typeface="+mn-cs"/>
      </a:defRPr>
    </a:lvl4pPr>
    <a:lvl5pPr marL="6075456" algn="l" defTabSz="3037728" rtl="0" eaLnBrk="1" latinLnBrk="0" hangingPunct="1">
      <a:defRPr kumimoji="1" sz="5980" kern="1200">
        <a:solidFill>
          <a:schemeClr val="tx1"/>
        </a:solidFill>
        <a:latin typeface="+mn-lt"/>
        <a:ea typeface="+mn-ea"/>
        <a:cs typeface="+mn-cs"/>
      </a:defRPr>
    </a:lvl5pPr>
    <a:lvl6pPr marL="7594321" algn="l" defTabSz="3037728" rtl="0" eaLnBrk="1" latinLnBrk="0" hangingPunct="1">
      <a:defRPr kumimoji="1" sz="5980" kern="1200">
        <a:solidFill>
          <a:schemeClr val="tx1"/>
        </a:solidFill>
        <a:latin typeface="+mn-lt"/>
        <a:ea typeface="+mn-ea"/>
        <a:cs typeface="+mn-cs"/>
      </a:defRPr>
    </a:lvl6pPr>
    <a:lvl7pPr marL="9113185" algn="l" defTabSz="3037728" rtl="0" eaLnBrk="1" latinLnBrk="0" hangingPunct="1">
      <a:defRPr kumimoji="1" sz="5980" kern="1200">
        <a:solidFill>
          <a:schemeClr val="tx1"/>
        </a:solidFill>
        <a:latin typeface="+mn-lt"/>
        <a:ea typeface="+mn-ea"/>
        <a:cs typeface="+mn-cs"/>
      </a:defRPr>
    </a:lvl7pPr>
    <a:lvl8pPr marL="10632049" algn="l" defTabSz="3037728" rtl="0" eaLnBrk="1" latinLnBrk="0" hangingPunct="1">
      <a:defRPr kumimoji="1" sz="5980" kern="1200">
        <a:solidFill>
          <a:schemeClr val="tx1"/>
        </a:solidFill>
        <a:latin typeface="+mn-lt"/>
        <a:ea typeface="+mn-ea"/>
        <a:cs typeface="+mn-cs"/>
      </a:defRPr>
    </a:lvl8pPr>
    <a:lvl9pPr marL="12150913" algn="l" defTabSz="3037728" rtl="0" eaLnBrk="1" latinLnBrk="0" hangingPunct="1">
      <a:defRPr kumimoji="1" sz="598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5B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74"/>
    <p:restoredTop sz="94674"/>
  </p:normalViewPr>
  <p:slideViewPr>
    <p:cSldViewPr snapToGrid="0" snapToObjects="1">
      <p:cViewPr varScale="1">
        <p:scale>
          <a:sx n="17" d="100"/>
          <a:sy n="17" d="100"/>
        </p:scale>
        <p:origin x="2439" y="141"/>
      </p:cViewPr>
      <p:guideLst/>
    </p:cSldViewPr>
  </p:slideViewPr>
  <p:notesTextViewPr>
    <p:cViewPr>
      <p:scale>
        <a:sx n="1" d="1"/>
        <a:sy n="1" d="1"/>
      </p:scale>
      <p:origin x="0" y="0"/>
    </p:cViewPr>
  </p:notesTextViewPr>
  <p:notesViewPr>
    <p:cSldViewPr snapToGrid="0" snapToObjects="1">
      <p:cViewPr varScale="1">
        <p:scale>
          <a:sx n="156" d="100"/>
          <a:sy n="156" d="100"/>
        </p:scale>
        <p:origin x="4296" y="192"/>
      </p:cViewPr>
      <p:guideLst/>
    </p:cSldViewPr>
  </p:notes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474337-8D95-F64F-9754-9FF7F8AA0BCF}" type="datetimeFigureOut">
              <a:rPr kumimoji="1" lang="ja-JP" altLang="en-US" smtClean="0"/>
              <a:t>2022/1/17</a:t>
            </a:fld>
            <a:endParaRPr kumimoji="1" lang="ja-JP" altLang="en-US"/>
          </a:p>
        </p:txBody>
      </p:sp>
      <p:sp>
        <p:nvSpPr>
          <p:cNvPr id="4" name="スライド イメージ プレースホルダー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6262B6-DC25-A942-B04B-2298AC61B7F6}" type="slidenum">
              <a:rPr kumimoji="1" lang="ja-JP" altLang="en-US" smtClean="0"/>
              <a:t>‹#›</a:t>
            </a:fld>
            <a:endParaRPr kumimoji="1" lang="ja-JP" altLang="en-US"/>
          </a:p>
        </p:txBody>
      </p:sp>
    </p:spTree>
    <p:extLst>
      <p:ext uri="{BB962C8B-B14F-4D97-AF65-F5344CB8AC3E}">
        <p14:creationId xmlns:p14="http://schemas.microsoft.com/office/powerpoint/2010/main" val="908284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16262B6-DC25-A942-B04B-2298AC61B7F6}" type="slidenum">
              <a:rPr kumimoji="1" lang="ja-JP" altLang="en-US" smtClean="0"/>
              <a:t>1</a:t>
            </a:fld>
            <a:endParaRPr kumimoji="1" lang="ja-JP" altLang="en-US"/>
          </a:p>
        </p:txBody>
      </p:sp>
    </p:spTree>
    <p:extLst>
      <p:ext uri="{BB962C8B-B14F-4D97-AF65-F5344CB8AC3E}">
        <p14:creationId xmlns:p14="http://schemas.microsoft.com/office/powerpoint/2010/main" val="1840487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965603" y="6068295"/>
            <a:ext cx="22276832" cy="12909068"/>
          </a:xfrm>
          <a:prstGeom prst="rect">
            <a:avLst/>
          </a:prstGeom>
        </p:spPr>
        <p:txBody>
          <a:bodyPr anchor="b"/>
          <a:lstStyle>
            <a:lvl1pPr algn="ctr">
              <a:defRPr sz="17197"/>
            </a:lvl1pPr>
          </a:lstStyle>
          <a:p>
            <a:r>
              <a:rPr lang="ja-JP" altLang="en-US"/>
              <a:t>マスター タイトルの書式設定</a:t>
            </a:r>
            <a:endParaRPr lang="en-US" dirty="0"/>
          </a:p>
        </p:txBody>
      </p:sp>
      <p:sp>
        <p:nvSpPr>
          <p:cNvPr id="3" name="Subtitle 2"/>
          <p:cNvSpPr>
            <a:spLocks noGrp="1"/>
          </p:cNvSpPr>
          <p:nvPr>
            <p:ph type="subTitle" idx="1"/>
          </p:nvPr>
        </p:nvSpPr>
        <p:spPr>
          <a:xfrm>
            <a:off x="3276005" y="19475186"/>
            <a:ext cx="19656029" cy="8952230"/>
          </a:xfrm>
          <a:prstGeom prst="rect">
            <a:avLst/>
          </a:prstGeom>
        </p:spPr>
        <p:txBody>
          <a:bodyPr/>
          <a:lstStyle>
            <a:lvl1pPr marL="0" indent="0" algn="ctr">
              <a:buNone/>
              <a:defRPr sz="6879"/>
            </a:lvl1pPr>
            <a:lvl2pPr marL="1310381" indent="0" algn="ctr">
              <a:buNone/>
              <a:defRPr sz="5732"/>
            </a:lvl2pPr>
            <a:lvl3pPr marL="2620762" indent="0" algn="ctr">
              <a:buNone/>
              <a:defRPr sz="5159"/>
            </a:lvl3pPr>
            <a:lvl4pPr marL="3931143" indent="0" algn="ctr">
              <a:buNone/>
              <a:defRPr sz="4586"/>
            </a:lvl4pPr>
            <a:lvl5pPr marL="5241524" indent="0" algn="ctr">
              <a:buNone/>
              <a:defRPr sz="4586"/>
            </a:lvl5pPr>
            <a:lvl6pPr marL="6551905" indent="0" algn="ctr">
              <a:buNone/>
              <a:defRPr sz="4586"/>
            </a:lvl6pPr>
            <a:lvl7pPr marL="7862286" indent="0" algn="ctr">
              <a:buNone/>
              <a:defRPr sz="4586"/>
            </a:lvl7pPr>
            <a:lvl8pPr marL="9172666" indent="0" algn="ctr">
              <a:buNone/>
              <a:defRPr sz="4586"/>
            </a:lvl8pPr>
            <a:lvl9pPr marL="10483047" indent="0" algn="ctr">
              <a:buNone/>
              <a:defRPr sz="4586"/>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690127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801803" y="9870630"/>
            <a:ext cx="22604433" cy="23526436"/>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2111884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755129" y="1974126"/>
            <a:ext cx="5651108" cy="31422940"/>
          </a:xfrm>
          <a:prstGeom prst="rect">
            <a:avLst/>
          </a:prstGeo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801804" y="1974126"/>
            <a:ext cx="16625724" cy="31422940"/>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824939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1801803" y="9870630"/>
            <a:ext cx="22604433" cy="23526436"/>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415042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788154" y="9244071"/>
            <a:ext cx="22604433" cy="15423930"/>
          </a:xfrm>
          <a:prstGeom prst="rect">
            <a:avLst/>
          </a:prstGeom>
        </p:spPr>
        <p:txBody>
          <a:bodyPr anchor="b"/>
          <a:lstStyle>
            <a:lvl1pPr>
              <a:defRPr sz="17197"/>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788154" y="24813917"/>
            <a:ext cx="22604433" cy="8111081"/>
          </a:xfrm>
          <a:prstGeom prst="rect">
            <a:avLst/>
          </a:prstGeom>
        </p:spPr>
        <p:txBody>
          <a:bodyPr/>
          <a:lstStyle>
            <a:lvl1pPr marL="0" indent="0">
              <a:buNone/>
              <a:defRPr sz="6879">
                <a:solidFill>
                  <a:schemeClr val="tx1"/>
                </a:solidFill>
              </a:defRPr>
            </a:lvl1pPr>
            <a:lvl2pPr marL="1310381" indent="0">
              <a:buNone/>
              <a:defRPr sz="5732">
                <a:solidFill>
                  <a:schemeClr val="tx1">
                    <a:tint val="75000"/>
                  </a:schemeClr>
                </a:solidFill>
              </a:defRPr>
            </a:lvl2pPr>
            <a:lvl3pPr marL="2620762" indent="0">
              <a:buNone/>
              <a:defRPr sz="5159">
                <a:solidFill>
                  <a:schemeClr val="tx1">
                    <a:tint val="75000"/>
                  </a:schemeClr>
                </a:solidFill>
              </a:defRPr>
            </a:lvl3pPr>
            <a:lvl4pPr marL="3931143" indent="0">
              <a:buNone/>
              <a:defRPr sz="4586">
                <a:solidFill>
                  <a:schemeClr val="tx1">
                    <a:tint val="75000"/>
                  </a:schemeClr>
                </a:solidFill>
              </a:defRPr>
            </a:lvl4pPr>
            <a:lvl5pPr marL="5241524" indent="0">
              <a:buNone/>
              <a:defRPr sz="4586">
                <a:solidFill>
                  <a:schemeClr val="tx1">
                    <a:tint val="75000"/>
                  </a:schemeClr>
                </a:solidFill>
              </a:defRPr>
            </a:lvl5pPr>
            <a:lvl6pPr marL="6551905" indent="0">
              <a:buNone/>
              <a:defRPr sz="4586">
                <a:solidFill>
                  <a:schemeClr val="tx1">
                    <a:tint val="75000"/>
                  </a:schemeClr>
                </a:solidFill>
              </a:defRPr>
            </a:lvl6pPr>
            <a:lvl7pPr marL="7862286" indent="0">
              <a:buNone/>
              <a:defRPr sz="4586">
                <a:solidFill>
                  <a:schemeClr val="tx1">
                    <a:tint val="75000"/>
                  </a:schemeClr>
                </a:solidFill>
              </a:defRPr>
            </a:lvl7pPr>
            <a:lvl8pPr marL="9172666" indent="0">
              <a:buNone/>
              <a:defRPr sz="4586">
                <a:solidFill>
                  <a:schemeClr val="tx1">
                    <a:tint val="75000"/>
                  </a:schemeClr>
                </a:solidFill>
              </a:defRPr>
            </a:lvl8pPr>
            <a:lvl9pPr marL="10483047" indent="0">
              <a:buNone/>
              <a:defRPr sz="4586">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597554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801803" y="9870630"/>
            <a:ext cx="11138416" cy="23526436"/>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13267819" y="9870630"/>
            <a:ext cx="11138416" cy="23526436"/>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6" name="Footer Placeholder 5"/>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473116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805216" y="1974134"/>
            <a:ext cx="22604433" cy="7166939"/>
          </a:xfrm>
          <a:prstGeom prst="rect">
            <a:avLst/>
          </a:prstGeo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805219" y="9089566"/>
            <a:ext cx="11087227" cy="4454656"/>
          </a:xfrm>
          <a:prstGeom prst="rect">
            <a:avLst/>
          </a:prstGeom>
        </p:spPr>
        <p:txBody>
          <a:bodyPr anchor="b"/>
          <a:lstStyle>
            <a:lvl1pPr marL="0" indent="0">
              <a:buNone/>
              <a:defRPr sz="6879" b="1"/>
            </a:lvl1pPr>
            <a:lvl2pPr marL="1310381" indent="0">
              <a:buNone/>
              <a:defRPr sz="5732" b="1"/>
            </a:lvl2pPr>
            <a:lvl3pPr marL="2620762" indent="0">
              <a:buNone/>
              <a:defRPr sz="5159" b="1"/>
            </a:lvl3pPr>
            <a:lvl4pPr marL="3931143" indent="0">
              <a:buNone/>
              <a:defRPr sz="4586" b="1"/>
            </a:lvl4pPr>
            <a:lvl5pPr marL="5241524" indent="0">
              <a:buNone/>
              <a:defRPr sz="4586" b="1"/>
            </a:lvl5pPr>
            <a:lvl6pPr marL="6551905" indent="0">
              <a:buNone/>
              <a:defRPr sz="4586" b="1"/>
            </a:lvl6pPr>
            <a:lvl7pPr marL="7862286" indent="0">
              <a:buNone/>
              <a:defRPr sz="4586" b="1"/>
            </a:lvl7pPr>
            <a:lvl8pPr marL="9172666" indent="0">
              <a:buNone/>
              <a:defRPr sz="4586" b="1"/>
            </a:lvl8pPr>
            <a:lvl9pPr marL="10483047" indent="0">
              <a:buNone/>
              <a:defRPr sz="4586" b="1"/>
            </a:lvl9pPr>
          </a:lstStyle>
          <a:p>
            <a:pPr lvl="0"/>
            <a:r>
              <a:rPr lang="ja-JP" altLang="en-US"/>
              <a:t>マスター テキストの書式設定</a:t>
            </a:r>
          </a:p>
        </p:txBody>
      </p:sp>
      <p:sp>
        <p:nvSpPr>
          <p:cNvPr id="4" name="Content Placeholder 3"/>
          <p:cNvSpPr>
            <a:spLocks noGrp="1"/>
          </p:cNvSpPr>
          <p:nvPr>
            <p:ph sz="half" idx="2"/>
          </p:nvPr>
        </p:nvSpPr>
        <p:spPr>
          <a:xfrm>
            <a:off x="1805219" y="13544222"/>
            <a:ext cx="11087227" cy="1992151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13267821" y="9089566"/>
            <a:ext cx="11141830" cy="4454656"/>
          </a:xfrm>
          <a:prstGeom prst="rect">
            <a:avLst/>
          </a:prstGeom>
        </p:spPr>
        <p:txBody>
          <a:bodyPr anchor="b"/>
          <a:lstStyle>
            <a:lvl1pPr marL="0" indent="0">
              <a:buNone/>
              <a:defRPr sz="6879" b="1"/>
            </a:lvl1pPr>
            <a:lvl2pPr marL="1310381" indent="0">
              <a:buNone/>
              <a:defRPr sz="5732" b="1"/>
            </a:lvl2pPr>
            <a:lvl3pPr marL="2620762" indent="0">
              <a:buNone/>
              <a:defRPr sz="5159" b="1"/>
            </a:lvl3pPr>
            <a:lvl4pPr marL="3931143" indent="0">
              <a:buNone/>
              <a:defRPr sz="4586" b="1"/>
            </a:lvl4pPr>
            <a:lvl5pPr marL="5241524" indent="0">
              <a:buNone/>
              <a:defRPr sz="4586" b="1"/>
            </a:lvl5pPr>
            <a:lvl6pPr marL="6551905" indent="0">
              <a:buNone/>
              <a:defRPr sz="4586" b="1"/>
            </a:lvl6pPr>
            <a:lvl7pPr marL="7862286" indent="0">
              <a:buNone/>
              <a:defRPr sz="4586" b="1"/>
            </a:lvl7pPr>
            <a:lvl8pPr marL="9172666" indent="0">
              <a:buNone/>
              <a:defRPr sz="4586" b="1"/>
            </a:lvl8pPr>
            <a:lvl9pPr marL="10483047" indent="0">
              <a:buNone/>
              <a:defRPr sz="4586" b="1"/>
            </a:lvl9pPr>
          </a:lstStyle>
          <a:p>
            <a:pPr lvl="0"/>
            <a:r>
              <a:rPr lang="ja-JP" altLang="en-US"/>
              <a:t>マスター テキストの書式設定</a:t>
            </a:r>
          </a:p>
        </p:txBody>
      </p:sp>
      <p:sp>
        <p:nvSpPr>
          <p:cNvPr id="6" name="Content Placeholder 5"/>
          <p:cNvSpPr>
            <a:spLocks noGrp="1"/>
          </p:cNvSpPr>
          <p:nvPr>
            <p:ph sz="quarter" idx="4"/>
          </p:nvPr>
        </p:nvSpPr>
        <p:spPr>
          <a:xfrm>
            <a:off x="13267821" y="13544222"/>
            <a:ext cx="11141830" cy="1992151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8" name="Footer Placeholder 7"/>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327192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4" name="Footer Placeholder 3"/>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558597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3" name="Footer Placeholder 2"/>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4" name="Slide Number Placeholder 3"/>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344488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805216" y="2471949"/>
            <a:ext cx="8452774" cy="8651822"/>
          </a:xfrm>
          <a:prstGeom prst="rect">
            <a:avLst/>
          </a:prstGeom>
        </p:spPr>
        <p:txBody>
          <a:bodyPr anchor="b"/>
          <a:lstStyle>
            <a:lvl1pPr>
              <a:defRPr sz="9172"/>
            </a:lvl1pPr>
          </a:lstStyle>
          <a:p>
            <a:r>
              <a:rPr lang="ja-JP" altLang="en-US"/>
              <a:t>マスター タイトルの書式設定</a:t>
            </a:r>
            <a:endParaRPr lang="en-US" dirty="0"/>
          </a:p>
        </p:txBody>
      </p:sp>
      <p:sp>
        <p:nvSpPr>
          <p:cNvPr id="3" name="Content Placeholder 2"/>
          <p:cNvSpPr>
            <a:spLocks noGrp="1"/>
          </p:cNvSpPr>
          <p:nvPr>
            <p:ph idx="1"/>
          </p:nvPr>
        </p:nvSpPr>
        <p:spPr>
          <a:xfrm>
            <a:off x="11141830" y="5338732"/>
            <a:ext cx="13267819" cy="26350292"/>
          </a:xfrm>
          <a:prstGeom prst="rect">
            <a:avLst/>
          </a:prstGeom>
        </p:spPr>
        <p:txBody>
          <a:bodyPr/>
          <a:lstStyle>
            <a:lvl1pPr>
              <a:defRPr sz="9172"/>
            </a:lvl1pPr>
            <a:lvl2pPr>
              <a:defRPr sz="8025"/>
            </a:lvl2pPr>
            <a:lvl3pPr>
              <a:defRPr sz="6879"/>
            </a:lvl3pPr>
            <a:lvl4pPr>
              <a:defRPr sz="5732"/>
            </a:lvl4pPr>
            <a:lvl5pPr>
              <a:defRPr sz="5732"/>
            </a:lvl5pPr>
            <a:lvl6pPr>
              <a:defRPr sz="5732"/>
            </a:lvl6pPr>
            <a:lvl7pPr>
              <a:defRPr sz="5732"/>
            </a:lvl7pPr>
            <a:lvl8pPr>
              <a:defRPr sz="5732"/>
            </a:lvl8pPr>
            <a:lvl9pPr>
              <a:defRPr sz="5732"/>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805216" y="11123771"/>
            <a:ext cx="8452774" cy="20608163"/>
          </a:xfrm>
          <a:prstGeom prst="rect">
            <a:avLst/>
          </a:prstGeom>
        </p:spPr>
        <p:txBody>
          <a:bodyPr/>
          <a:lstStyle>
            <a:lvl1pPr marL="0" indent="0">
              <a:buNone/>
              <a:defRPr sz="4586"/>
            </a:lvl1pPr>
            <a:lvl2pPr marL="1310381" indent="0">
              <a:buNone/>
              <a:defRPr sz="4013"/>
            </a:lvl2pPr>
            <a:lvl3pPr marL="2620762" indent="0">
              <a:buNone/>
              <a:defRPr sz="3439"/>
            </a:lvl3pPr>
            <a:lvl4pPr marL="3931143" indent="0">
              <a:buNone/>
              <a:defRPr sz="2866"/>
            </a:lvl4pPr>
            <a:lvl5pPr marL="5241524" indent="0">
              <a:buNone/>
              <a:defRPr sz="2866"/>
            </a:lvl5pPr>
            <a:lvl6pPr marL="6551905" indent="0">
              <a:buNone/>
              <a:defRPr sz="2866"/>
            </a:lvl6pPr>
            <a:lvl7pPr marL="7862286" indent="0">
              <a:buNone/>
              <a:defRPr sz="2866"/>
            </a:lvl7pPr>
            <a:lvl8pPr marL="9172666" indent="0">
              <a:buNone/>
              <a:defRPr sz="2866"/>
            </a:lvl8pPr>
            <a:lvl9pPr marL="10483047" indent="0">
              <a:buNone/>
              <a:defRPr sz="2866"/>
            </a:lvl9pPr>
          </a:lstStyle>
          <a:p>
            <a:pPr lvl="0"/>
            <a:r>
              <a:rPr lang="ja-JP" altLang="en-US"/>
              <a:t>マスター テキストの書式設定</a:t>
            </a:r>
          </a:p>
        </p:txBody>
      </p:sp>
      <p:sp>
        <p:nvSpPr>
          <p:cNvPr id="5" name="Date Placeholder 4"/>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6" name="Footer Placeholder 5"/>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99903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805216" y="2471949"/>
            <a:ext cx="8452774" cy="8651822"/>
          </a:xfrm>
          <a:prstGeom prst="rect">
            <a:avLst/>
          </a:prstGeom>
        </p:spPr>
        <p:txBody>
          <a:bodyPr anchor="b"/>
          <a:lstStyle>
            <a:lvl1pPr>
              <a:defRPr sz="9172"/>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1141830" y="5338732"/>
            <a:ext cx="13267819" cy="26350292"/>
          </a:xfrm>
          <a:prstGeom prst="rect">
            <a:avLst/>
          </a:prstGeom>
        </p:spPr>
        <p:txBody>
          <a:bodyPr anchor="t"/>
          <a:lstStyle>
            <a:lvl1pPr marL="0" indent="0">
              <a:buNone/>
              <a:defRPr sz="9172"/>
            </a:lvl1pPr>
            <a:lvl2pPr marL="1310381" indent="0">
              <a:buNone/>
              <a:defRPr sz="8025"/>
            </a:lvl2pPr>
            <a:lvl3pPr marL="2620762" indent="0">
              <a:buNone/>
              <a:defRPr sz="6879"/>
            </a:lvl3pPr>
            <a:lvl4pPr marL="3931143" indent="0">
              <a:buNone/>
              <a:defRPr sz="5732"/>
            </a:lvl4pPr>
            <a:lvl5pPr marL="5241524" indent="0">
              <a:buNone/>
              <a:defRPr sz="5732"/>
            </a:lvl5pPr>
            <a:lvl6pPr marL="6551905" indent="0">
              <a:buNone/>
              <a:defRPr sz="5732"/>
            </a:lvl6pPr>
            <a:lvl7pPr marL="7862286" indent="0">
              <a:buNone/>
              <a:defRPr sz="5732"/>
            </a:lvl7pPr>
            <a:lvl8pPr marL="9172666" indent="0">
              <a:buNone/>
              <a:defRPr sz="5732"/>
            </a:lvl8pPr>
            <a:lvl9pPr marL="10483047" indent="0">
              <a:buNone/>
              <a:defRPr sz="5732"/>
            </a:lvl9pPr>
          </a:lstStyle>
          <a:p>
            <a:r>
              <a:rPr lang="ja-JP" altLang="en-US"/>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1805216" y="11123771"/>
            <a:ext cx="8452774" cy="20608163"/>
          </a:xfrm>
          <a:prstGeom prst="rect">
            <a:avLst/>
          </a:prstGeom>
        </p:spPr>
        <p:txBody>
          <a:bodyPr/>
          <a:lstStyle>
            <a:lvl1pPr marL="0" indent="0">
              <a:buNone/>
              <a:defRPr sz="4586"/>
            </a:lvl1pPr>
            <a:lvl2pPr marL="1310381" indent="0">
              <a:buNone/>
              <a:defRPr sz="4013"/>
            </a:lvl2pPr>
            <a:lvl3pPr marL="2620762" indent="0">
              <a:buNone/>
              <a:defRPr sz="3439"/>
            </a:lvl3pPr>
            <a:lvl4pPr marL="3931143" indent="0">
              <a:buNone/>
              <a:defRPr sz="2866"/>
            </a:lvl4pPr>
            <a:lvl5pPr marL="5241524" indent="0">
              <a:buNone/>
              <a:defRPr sz="2866"/>
            </a:lvl5pPr>
            <a:lvl6pPr marL="6551905" indent="0">
              <a:buNone/>
              <a:defRPr sz="2866"/>
            </a:lvl6pPr>
            <a:lvl7pPr marL="7862286" indent="0">
              <a:buNone/>
              <a:defRPr sz="2866"/>
            </a:lvl7pPr>
            <a:lvl8pPr marL="9172666" indent="0">
              <a:buNone/>
              <a:defRPr sz="2866"/>
            </a:lvl8pPr>
            <a:lvl9pPr marL="10483047" indent="0">
              <a:buNone/>
              <a:defRPr sz="2866"/>
            </a:lvl9pPr>
          </a:lstStyle>
          <a:p>
            <a:pPr lvl="0"/>
            <a:r>
              <a:rPr lang="ja-JP" altLang="en-US"/>
              <a:t>マスター テキストの書式設定</a:t>
            </a:r>
          </a:p>
        </p:txBody>
      </p:sp>
      <p:sp>
        <p:nvSpPr>
          <p:cNvPr id="5" name="Date Placeholder 4"/>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6" name="Footer Placeholder 5"/>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118524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図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157780" y="35370555"/>
            <a:ext cx="9892479" cy="1440000"/>
          </a:xfrm>
          <a:prstGeom prst="rect">
            <a:avLst/>
          </a:prstGeom>
        </p:spPr>
      </p:pic>
      <p:sp>
        <p:nvSpPr>
          <p:cNvPr id="7" name="正方形/長方形 6"/>
          <p:cNvSpPr/>
          <p:nvPr userDrawn="1"/>
        </p:nvSpPr>
        <p:spPr>
          <a:xfrm>
            <a:off x="900019" y="899619"/>
            <a:ext cx="24408000" cy="34200000"/>
          </a:xfrm>
          <a:prstGeom prst="rect">
            <a:avLst/>
          </a:prstGeom>
          <a:noFill/>
          <a:ln w="57150" cap="sq">
            <a:solidFill>
              <a:srgbClr val="4C5B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userDrawn="1"/>
        </p:nvSpPr>
        <p:spPr>
          <a:xfrm>
            <a:off x="900019" y="899619"/>
            <a:ext cx="24408000" cy="720000"/>
          </a:xfrm>
          <a:prstGeom prst="rect">
            <a:avLst/>
          </a:prstGeom>
          <a:solidFill>
            <a:srgbClr val="4C5B60">
              <a:alpha val="70000"/>
            </a:srgbClr>
          </a:solidFill>
          <a:ln w="28575">
            <a:solidFill>
              <a:srgbClr val="4C5B6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正方形/長方形 9"/>
          <p:cNvSpPr/>
          <p:nvPr userDrawn="1"/>
        </p:nvSpPr>
        <p:spPr>
          <a:xfrm>
            <a:off x="900019" y="1619618"/>
            <a:ext cx="24408000" cy="7920000"/>
          </a:xfrm>
          <a:prstGeom prst="rect">
            <a:avLst/>
          </a:prstGeom>
          <a:noFill/>
          <a:ln w="28575">
            <a:solidFill>
              <a:srgbClr val="4C5B6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5294053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620762" rtl="0" eaLnBrk="1" latinLnBrk="0" hangingPunct="1">
        <a:lnSpc>
          <a:spcPct val="90000"/>
        </a:lnSpc>
        <a:spcBef>
          <a:spcPct val="0"/>
        </a:spcBef>
        <a:buNone/>
        <a:defRPr kumimoji="1" sz="12611" kern="1200">
          <a:solidFill>
            <a:schemeClr val="tx1"/>
          </a:solidFill>
          <a:latin typeface="+mj-lt"/>
          <a:ea typeface="+mj-ea"/>
          <a:cs typeface="+mj-cs"/>
        </a:defRPr>
      </a:lvl1pPr>
    </p:titleStyle>
    <p:bodyStyle>
      <a:lvl1pPr marL="655190" indent="-655190" algn="l" defTabSz="2620762" rtl="0" eaLnBrk="1" latinLnBrk="0" hangingPunct="1">
        <a:lnSpc>
          <a:spcPct val="90000"/>
        </a:lnSpc>
        <a:spcBef>
          <a:spcPts val="2866"/>
        </a:spcBef>
        <a:buFont typeface="Arial" panose="020B0604020202020204" pitchFamily="34" charset="0"/>
        <a:buChar char="•"/>
        <a:defRPr kumimoji="1" sz="8025" kern="1200">
          <a:solidFill>
            <a:schemeClr val="tx1"/>
          </a:solidFill>
          <a:latin typeface="+mn-lt"/>
          <a:ea typeface="+mn-ea"/>
          <a:cs typeface="+mn-cs"/>
        </a:defRPr>
      </a:lvl1pPr>
      <a:lvl2pPr marL="1965571" indent="-655190" algn="l" defTabSz="2620762" rtl="0" eaLnBrk="1" latinLnBrk="0" hangingPunct="1">
        <a:lnSpc>
          <a:spcPct val="90000"/>
        </a:lnSpc>
        <a:spcBef>
          <a:spcPts val="1433"/>
        </a:spcBef>
        <a:buFont typeface="Arial" panose="020B0604020202020204" pitchFamily="34" charset="0"/>
        <a:buChar char="•"/>
        <a:defRPr kumimoji="1" sz="6879" kern="1200">
          <a:solidFill>
            <a:schemeClr val="tx1"/>
          </a:solidFill>
          <a:latin typeface="+mn-lt"/>
          <a:ea typeface="+mn-ea"/>
          <a:cs typeface="+mn-cs"/>
        </a:defRPr>
      </a:lvl2pPr>
      <a:lvl3pPr marL="3275952" indent="-655190" algn="l" defTabSz="2620762" rtl="0" eaLnBrk="1" latinLnBrk="0" hangingPunct="1">
        <a:lnSpc>
          <a:spcPct val="90000"/>
        </a:lnSpc>
        <a:spcBef>
          <a:spcPts val="1433"/>
        </a:spcBef>
        <a:buFont typeface="Arial" panose="020B0604020202020204" pitchFamily="34" charset="0"/>
        <a:buChar char="•"/>
        <a:defRPr kumimoji="1" sz="5732" kern="1200">
          <a:solidFill>
            <a:schemeClr val="tx1"/>
          </a:solidFill>
          <a:latin typeface="+mn-lt"/>
          <a:ea typeface="+mn-ea"/>
          <a:cs typeface="+mn-cs"/>
        </a:defRPr>
      </a:lvl3pPr>
      <a:lvl4pPr marL="4586333"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4pPr>
      <a:lvl5pPr marL="5896714"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5pPr>
      <a:lvl6pPr marL="7207095"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6pPr>
      <a:lvl7pPr marL="8517476"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7pPr>
      <a:lvl8pPr marL="9827857"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8pPr>
      <a:lvl9pPr marL="11138238"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9pPr>
    </p:bodyStyle>
    <p:otherStyle>
      <a:defPPr>
        <a:defRPr lang="en-US"/>
      </a:defPPr>
      <a:lvl1pPr marL="0" algn="l" defTabSz="2620762" rtl="0" eaLnBrk="1" latinLnBrk="0" hangingPunct="1">
        <a:defRPr kumimoji="1" sz="5159" kern="1200">
          <a:solidFill>
            <a:schemeClr val="tx1"/>
          </a:solidFill>
          <a:latin typeface="+mn-lt"/>
          <a:ea typeface="+mn-ea"/>
          <a:cs typeface="+mn-cs"/>
        </a:defRPr>
      </a:lvl1pPr>
      <a:lvl2pPr marL="1310381" algn="l" defTabSz="2620762" rtl="0" eaLnBrk="1" latinLnBrk="0" hangingPunct="1">
        <a:defRPr kumimoji="1" sz="5159" kern="1200">
          <a:solidFill>
            <a:schemeClr val="tx1"/>
          </a:solidFill>
          <a:latin typeface="+mn-lt"/>
          <a:ea typeface="+mn-ea"/>
          <a:cs typeface="+mn-cs"/>
        </a:defRPr>
      </a:lvl2pPr>
      <a:lvl3pPr marL="2620762" algn="l" defTabSz="2620762" rtl="0" eaLnBrk="1" latinLnBrk="0" hangingPunct="1">
        <a:defRPr kumimoji="1" sz="5159" kern="1200">
          <a:solidFill>
            <a:schemeClr val="tx1"/>
          </a:solidFill>
          <a:latin typeface="+mn-lt"/>
          <a:ea typeface="+mn-ea"/>
          <a:cs typeface="+mn-cs"/>
        </a:defRPr>
      </a:lvl3pPr>
      <a:lvl4pPr marL="3931143" algn="l" defTabSz="2620762" rtl="0" eaLnBrk="1" latinLnBrk="0" hangingPunct="1">
        <a:defRPr kumimoji="1" sz="5159" kern="1200">
          <a:solidFill>
            <a:schemeClr val="tx1"/>
          </a:solidFill>
          <a:latin typeface="+mn-lt"/>
          <a:ea typeface="+mn-ea"/>
          <a:cs typeface="+mn-cs"/>
        </a:defRPr>
      </a:lvl4pPr>
      <a:lvl5pPr marL="5241524" algn="l" defTabSz="2620762" rtl="0" eaLnBrk="1" latinLnBrk="0" hangingPunct="1">
        <a:defRPr kumimoji="1" sz="5159" kern="1200">
          <a:solidFill>
            <a:schemeClr val="tx1"/>
          </a:solidFill>
          <a:latin typeface="+mn-lt"/>
          <a:ea typeface="+mn-ea"/>
          <a:cs typeface="+mn-cs"/>
        </a:defRPr>
      </a:lvl5pPr>
      <a:lvl6pPr marL="6551905" algn="l" defTabSz="2620762" rtl="0" eaLnBrk="1" latinLnBrk="0" hangingPunct="1">
        <a:defRPr kumimoji="1" sz="5159" kern="1200">
          <a:solidFill>
            <a:schemeClr val="tx1"/>
          </a:solidFill>
          <a:latin typeface="+mn-lt"/>
          <a:ea typeface="+mn-ea"/>
          <a:cs typeface="+mn-cs"/>
        </a:defRPr>
      </a:lvl6pPr>
      <a:lvl7pPr marL="7862286" algn="l" defTabSz="2620762" rtl="0" eaLnBrk="1" latinLnBrk="0" hangingPunct="1">
        <a:defRPr kumimoji="1" sz="5159" kern="1200">
          <a:solidFill>
            <a:schemeClr val="tx1"/>
          </a:solidFill>
          <a:latin typeface="+mn-lt"/>
          <a:ea typeface="+mn-ea"/>
          <a:cs typeface="+mn-cs"/>
        </a:defRPr>
      </a:lvl7pPr>
      <a:lvl8pPr marL="9172666" algn="l" defTabSz="2620762" rtl="0" eaLnBrk="1" latinLnBrk="0" hangingPunct="1">
        <a:defRPr kumimoji="1" sz="5159" kern="1200">
          <a:solidFill>
            <a:schemeClr val="tx1"/>
          </a:solidFill>
          <a:latin typeface="+mn-lt"/>
          <a:ea typeface="+mn-ea"/>
          <a:cs typeface="+mn-cs"/>
        </a:defRPr>
      </a:lvl8pPr>
      <a:lvl9pPr marL="10483047" algn="l" defTabSz="2620762" rtl="0" eaLnBrk="1" latinLnBrk="0" hangingPunct="1">
        <a:defRPr kumimoji="1" sz="515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1.emf"/><Relationship Id="rId3" Type="http://schemas.openxmlformats.org/officeDocument/2006/relationships/image" Target="../media/image2.JPG"/><Relationship Id="rId7" Type="http://schemas.openxmlformats.org/officeDocument/2006/relationships/image" Target="../media/image6.jpeg"/><Relationship Id="rId12" Type="http://schemas.microsoft.com/office/2007/relationships/hdphoto" Target="../media/hdphoto1.wdp"/><Relationship Id="rId17" Type="http://schemas.openxmlformats.org/officeDocument/2006/relationships/image" Target="../media/image15.tif"/><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emf"/><Relationship Id="rId15" Type="http://schemas.openxmlformats.org/officeDocument/2006/relationships/image" Target="../media/image13.jpg"/><Relationship Id="rId10" Type="http://schemas.openxmlformats.org/officeDocument/2006/relationships/image" Target="../media/image9.jp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p:cNvSpPr txBox="1"/>
          <p:nvPr/>
        </p:nvSpPr>
        <p:spPr>
          <a:xfrm>
            <a:off x="1023815" y="812660"/>
            <a:ext cx="14847555" cy="713272"/>
          </a:xfrm>
          <a:prstGeom prst="rect">
            <a:avLst/>
          </a:prstGeom>
          <a:noFill/>
        </p:spPr>
        <p:txBody>
          <a:bodyPr wrap="square" rtlCol="0">
            <a:spAutoFit/>
          </a:bodyPr>
          <a:lstStyle/>
          <a:p>
            <a:pPr>
              <a:lnSpc>
                <a:spcPct val="150000"/>
              </a:lnSpc>
            </a:pPr>
            <a:r>
              <a:rPr lang="en-US" altLang="ja-JP" sz="3000" spc="300" dirty="0">
                <a:solidFill>
                  <a:schemeClr val="bg1"/>
                </a:solidFill>
                <a:ea typeface="Hiragino Kaku Gothic Pro W3" charset="-128"/>
                <a:cs typeface="Hiragino Kaku Gothic Pro W3" charset="-128"/>
              </a:rPr>
              <a:t>Recycling for Non-ferrous Metals and Rare Metals</a:t>
            </a:r>
            <a:endParaRPr kumimoji="1" lang="ja-JP" altLang="en-US" sz="3000" u="none" spc="300" baseline="0" dirty="0">
              <a:solidFill>
                <a:schemeClr val="bg1"/>
              </a:solidFill>
              <a:effectLst/>
              <a:ea typeface="Hiragino Kaku Gothic Pro W3" charset="-128"/>
              <a:cs typeface="Hiragino Kaku Gothic Pro W3" charset="-128"/>
            </a:endParaRPr>
          </a:p>
        </p:txBody>
      </p:sp>
      <p:sp>
        <p:nvSpPr>
          <p:cNvPr id="24" name="テキスト ボックス 23"/>
          <p:cNvSpPr txBox="1"/>
          <p:nvPr/>
        </p:nvSpPr>
        <p:spPr>
          <a:xfrm>
            <a:off x="15305658" y="838887"/>
            <a:ext cx="9874580" cy="714939"/>
          </a:xfrm>
          <a:prstGeom prst="rect">
            <a:avLst/>
          </a:prstGeom>
          <a:noFill/>
        </p:spPr>
        <p:txBody>
          <a:bodyPr wrap="square" rtlCol="0">
            <a:spAutoFit/>
          </a:bodyPr>
          <a:lstStyle/>
          <a:p>
            <a:pPr algn="r">
              <a:lnSpc>
                <a:spcPct val="150000"/>
              </a:lnSpc>
            </a:pPr>
            <a:r>
              <a:rPr lang="en-US" altLang="ja-JP" sz="3000" spc="300" dirty="0">
                <a:solidFill>
                  <a:schemeClr val="bg1"/>
                </a:solidFill>
                <a:ea typeface="Arial" charset="0"/>
                <a:cs typeface="Arial" charset="0"/>
              </a:rPr>
              <a:t>Fw-401</a:t>
            </a:r>
            <a:endParaRPr kumimoji="1" lang="ja-JP" altLang="en-US" sz="3000" u="none" spc="300" baseline="0" dirty="0">
              <a:solidFill>
                <a:schemeClr val="bg1"/>
              </a:solidFill>
              <a:effectLst/>
              <a:ea typeface="Arial" charset="0"/>
              <a:cs typeface="Arial" charset="0"/>
            </a:endParaRPr>
          </a:p>
        </p:txBody>
      </p:sp>
      <p:sp>
        <p:nvSpPr>
          <p:cNvPr id="11" name="正方形/長方形 3">
            <a:extLst>
              <a:ext uri="{FF2B5EF4-FFF2-40B4-BE49-F238E27FC236}">
                <a16:creationId xmlns:a16="http://schemas.microsoft.com/office/drawing/2014/main" id="{D7F7C81E-503D-4634-A55D-52C1B58EB316}"/>
              </a:ext>
            </a:extLst>
          </p:cNvPr>
          <p:cNvSpPr>
            <a:spLocks noChangeArrowheads="1"/>
          </p:cNvSpPr>
          <p:nvPr/>
        </p:nvSpPr>
        <p:spPr bwMode="auto">
          <a:xfrm>
            <a:off x="1158647" y="18855332"/>
            <a:ext cx="3997169" cy="69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just">
              <a:lnSpc>
                <a:spcPts val="4700"/>
              </a:lnSpc>
              <a:spcBef>
                <a:spcPct val="0"/>
              </a:spcBef>
              <a:buSzTx/>
              <a:buNone/>
            </a:pPr>
            <a:r>
              <a:rPr lang="en-US" altLang="ja-JP" sz="4000" b="1" u="sng" dirty="0">
                <a:solidFill>
                  <a:srgbClr val="33CC33"/>
                </a:solidFill>
                <a:latin typeface="+mn-lt"/>
                <a:ea typeface="メイリオ" panose="020B0604030504040204" pitchFamily="50" charset="-128"/>
                <a:sym typeface="Arial" panose="020B0604020202020204" pitchFamily="34" charset="0"/>
              </a:rPr>
              <a:t>Research Group</a:t>
            </a:r>
          </a:p>
        </p:txBody>
      </p:sp>
      <p:sp>
        <p:nvSpPr>
          <p:cNvPr id="13" name="Rectangle 19">
            <a:extLst>
              <a:ext uri="{FF2B5EF4-FFF2-40B4-BE49-F238E27FC236}">
                <a16:creationId xmlns:a16="http://schemas.microsoft.com/office/drawing/2014/main" id="{CB331211-FE9E-402E-8132-44F68201C524}"/>
              </a:ext>
            </a:extLst>
          </p:cNvPr>
          <p:cNvSpPr>
            <a:spLocks noChangeArrowheads="1"/>
          </p:cNvSpPr>
          <p:nvPr/>
        </p:nvSpPr>
        <p:spPr bwMode="auto">
          <a:xfrm>
            <a:off x="19993230" y="19831298"/>
            <a:ext cx="319260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pl-PL" altLang="ja-JP" sz="4000" b="1" u="sng" dirty="0">
                <a:solidFill>
                  <a:srgbClr val="33CC33"/>
                </a:solidFill>
                <a:latin typeface="+mn-lt"/>
                <a:ea typeface="メイリオ" panose="020B0604030504040204" pitchFamily="50" charset="-128"/>
                <a:sym typeface="Arial" panose="020B0604020202020204" pitchFamily="34" charset="0"/>
              </a:rPr>
              <a:t>Project Prof. </a:t>
            </a:r>
            <a:endParaRPr lang="en-US" altLang="ja-JP" sz="4000" b="1" u="sng" dirty="0">
              <a:solidFill>
                <a:srgbClr val="33CC33"/>
              </a:solidFill>
              <a:latin typeface="+mn-lt"/>
              <a:ea typeface="メイリオ" panose="020B0604030504040204" pitchFamily="50" charset="-128"/>
              <a:sym typeface="Arial" panose="020B0604020202020204" pitchFamily="34" charset="0"/>
            </a:endParaRPr>
          </a:p>
          <a:p>
            <a:pPr>
              <a:spcBef>
                <a:spcPct val="0"/>
              </a:spcBef>
              <a:buSzTx/>
              <a:buFontTx/>
              <a:buNone/>
            </a:pPr>
            <a:r>
              <a:rPr lang="pl-PL" altLang="ja-JP" sz="4000" b="1" u="sng" dirty="0">
                <a:solidFill>
                  <a:srgbClr val="33CC33"/>
                </a:solidFill>
                <a:latin typeface="+mn-lt"/>
                <a:ea typeface="メイリオ" panose="020B0604030504040204" pitchFamily="50" charset="-128"/>
                <a:sym typeface="Arial" panose="020B0604020202020204" pitchFamily="34" charset="0"/>
              </a:rPr>
              <a:t>Toru H. Okabe</a:t>
            </a:r>
            <a:endParaRPr lang="en-US" altLang="ja-JP" sz="4000" b="1" dirty="0">
              <a:solidFill>
                <a:srgbClr val="33CC33"/>
              </a:solidFill>
              <a:latin typeface="+mn-lt"/>
              <a:ea typeface="メイリオ" panose="020B0604030504040204" pitchFamily="50" charset="-128"/>
              <a:sym typeface="Arial" panose="020B0604020202020204" pitchFamily="34" charset="0"/>
            </a:endParaRPr>
          </a:p>
        </p:txBody>
      </p:sp>
      <p:sp>
        <p:nvSpPr>
          <p:cNvPr id="14" name="テキスト ボックス 680">
            <a:extLst>
              <a:ext uri="{FF2B5EF4-FFF2-40B4-BE49-F238E27FC236}">
                <a16:creationId xmlns:a16="http://schemas.microsoft.com/office/drawing/2014/main" id="{913EB7D0-090C-4F31-84C3-1A59906F2C96}"/>
              </a:ext>
            </a:extLst>
          </p:cNvPr>
          <p:cNvSpPr txBox="1">
            <a:spLocks noChangeArrowheads="1"/>
          </p:cNvSpPr>
          <p:nvPr/>
        </p:nvSpPr>
        <p:spPr bwMode="auto">
          <a:xfrm>
            <a:off x="18185643" y="23653909"/>
            <a:ext cx="614942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en-US" altLang="ja-JP" sz="3200" b="1" dirty="0">
                <a:solidFill>
                  <a:srgbClr val="33CC33"/>
                </a:solidFill>
                <a:latin typeface="+mn-lt"/>
                <a:ea typeface="メイリオ" panose="020B0604030504040204" pitchFamily="50" charset="-128"/>
                <a:sym typeface="Arial" panose="020B0604020202020204" pitchFamily="34" charset="0"/>
              </a:rPr>
              <a:t>Development of Efficient Recycling </a:t>
            </a:r>
          </a:p>
          <a:p>
            <a:pPr>
              <a:spcBef>
                <a:spcPct val="0"/>
              </a:spcBef>
              <a:buSzTx/>
              <a:buNone/>
            </a:pPr>
            <a:r>
              <a:rPr lang="en-US" altLang="ja-JP" sz="3200" b="1" dirty="0">
                <a:solidFill>
                  <a:srgbClr val="33CC33"/>
                </a:solidFill>
                <a:latin typeface="+mn-lt"/>
                <a:ea typeface="メイリオ" panose="020B0604030504040204" pitchFamily="50" charset="-128"/>
                <a:sym typeface="Arial" panose="020B0604020202020204" pitchFamily="34" charset="0"/>
              </a:rPr>
              <a:t>Technologies for Rare Metals</a:t>
            </a:r>
            <a:endParaRPr kumimoji="1" lang="en-US" altLang="ja-JP" sz="3200" b="1" dirty="0">
              <a:solidFill>
                <a:srgbClr val="33CC33"/>
              </a:solidFill>
              <a:latin typeface="+mn-lt"/>
              <a:ea typeface="メイリオ" panose="020B0604030504040204" pitchFamily="50" charset="-128"/>
              <a:sym typeface="Arial" panose="020B0604020202020204" pitchFamily="34" charset="0"/>
            </a:endParaRPr>
          </a:p>
        </p:txBody>
      </p:sp>
      <p:sp>
        <p:nvSpPr>
          <p:cNvPr id="23" name="テキスト ボックス 2">
            <a:extLst>
              <a:ext uri="{FF2B5EF4-FFF2-40B4-BE49-F238E27FC236}">
                <a16:creationId xmlns:a16="http://schemas.microsoft.com/office/drawing/2014/main" id="{346BB648-D447-4444-A435-23E2B3DFB451}"/>
              </a:ext>
            </a:extLst>
          </p:cNvPr>
          <p:cNvSpPr txBox="1">
            <a:spLocks noChangeArrowheads="1"/>
          </p:cNvSpPr>
          <p:nvPr/>
        </p:nvSpPr>
        <p:spPr bwMode="auto">
          <a:xfrm>
            <a:off x="17581523" y="30741908"/>
            <a:ext cx="728721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algn="just"/>
            <a:r>
              <a:rPr lang="en-US" altLang="ja-JP" sz="3200" dirty="0">
                <a:latin typeface="+mn-lt"/>
                <a:ea typeface="メイリオ" panose="020B0604030504040204" pitchFamily="50" charset="-128"/>
              </a:rPr>
              <a:t>Our laboratory is developing new, efficient, and environmentally sound processes to recycle rare metals such as titanium, tungsten, cobalt, rhenium, and platinum group metals, for which an increase in demand is expected.</a:t>
            </a:r>
          </a:p>
        </p:txBody>
      </p:sp>
      <p:sp>
        <p:nvSpPr>
          <p:cNvPr id="25" name="テキスト ボックス 575">
            <a:extLst>
              <a:ext uri="{FF2B5EF4-FFF2-40B4-BE49-F238E27FC236}">
                <a16:creationId xmlns:a16="http://schemas.microsoft.com/office/drawing/2014/main" id="{A4A0193F-073F-4F0E-97EA-2E3073EE6553}"/>
              </a:ext>
            </a:extLst>
          </p:cNvPr>
          <p:cNvSpPr txBox="1">
            <a:spLocks noChangeArrowheads="1"/>
          </p:cNvSpPr>
          <p:nvPr/>
        </p:nvSpPr>
        <p:spPr bwMode="auto">
          <a:xfrm>
            <a:off x="19997866" y="21086075"/>
            <a:ext cx="521375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eaLnBrk="1" hangingPunct="1">
              <a:spcBef>
                <a:spcPct val="0"/>
              </a:spcBef>
              <a:buSzTx/>
              <a:buFontTx/>
              <a:buNone/>
            </a:pPr>
            <a:r>
              <a:rPr lang="en-US" altLang="ja-JP" sz="2800" b="1" dirty="0">
                <a:latin typeface="+mn-lt"/>
                <a:ea typeface="メイリオ" panose="020B0604030504040204" pitchFamily="50" charset="-128"/>
                <a:sym typeface="Arial" panose="020B0604020202020204" pitchFamily="34" charset="0"/>
              </a:rPr>
              <a:t>Director General and Professor,</a:t>
            </a:r>
          </a:p>
          <a:p>
            <a:pPr>
              <a:spcBef>
                <a:spcPct val="0"/>
              </a:spcBef>
              <a:buSzTx/>
              <a:buNone/>
            </a:pPr>
            <a:r>
              <a:rPr lang="en-US" altLang="ja-JP" sz="2800" b="1" dirty="0">
                <a:latin typeface="+mn-lt"/>
                <a:ea typeface="メイリオ" panose="020B0604030504040204" pitchFamily="50" charset="-128"/>
                <a:sym typeface="Arial" panose="020B0604020202020204" pitchFamily="34" charset="0"/>
              </a:rPr>
              <a:t>Institute of Industrial Science, </a:t>
            </a:r>
            <a:br>
              <a:rPr lang="en-US" altLang="ja-JP" sz="2800" b="1" dirty="0">
                <a:latin typeface="+mn-lt"/>
                <a:ea typeface="メイリオ" panose="020B0604030504040204" pitchFamily="50" charset="-128"/>
                <a:sym typeface="Arial" panose="020B0604020202020204" pitchFamily="34" charset="0"/>
              </a:rPr>
            </a:br>
            <a:r>
              <a:rPr lang="en-US" altLang="ja-JP" sz="2800" b="1" dirty="0">
                <a:latin typeface="+mn-lt"/>
                <a:ea typeface="メイリオ" panose="020B0604030504040204" pitchFamily="50" charset="-128"/>
                <a:sym typeface="Arial" panose="020B0604020202020204" pitchFamily="34" charset="0"/>
              </a:rPr>
              <a:t>The University of Tokyo</a:t>
            </a:r>
            <a:endParaRPr kumimoji="1" lang="en-US" altLang="ja-JP" sz="2800" b="1" dirty="0">
              <a:latin typeface="+mn-lt"/>
              <a:ea typeface="メイリオ" panose="020B0604030504040204" pitchFamily="50" charset="-128"/>
              <a:sym typeface="Arial" panose="020B0604020202020204" pitchFamily="34" charset="0"/>
            </a:endParaRPr>
          </a:p>
        </p:txBody>
      </p:sp>
      <p:sp>
        <p:nvSpPr>
          <p:cNvPr id="26" name="正方形/長方形 41">
            <a:extLst>
              <a:ext uri="{FF2B5EF4-FFF2-40B4-BE49-F238E27FC236}">
                <a16:creationId xmlns:a16="http://schemas.microsoft.com/office/drawing/2014/main" id="{8237088E-8188-4298-B52D-B829915549A4}"/>
              </a:ext>
            </a:extLst>
          </p:cNvPr>
          <p:cNvSpPr>
            <a:spLocks noChangeArrowheads="1"/>
          </p:cNvSpPr>
          <p:nvPr/>
        </p:nvSpPr>
        <p:spPr bwMode="auto">
          <a:xfrm>
            <a:off x="17373659" y="19814136"/>
            <a:ext cx="7704000" cy="15053546"/>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ea typeface="メイリオ" panose="020B0604030504040204" pitchFamily="50" charset="-128"/>
            </a:endParaRPr>
          </a:p>
        </p:txBody>
      </p:sp>
      <p:sp>
        <p:nvSpPr>
          <p:cNvPr id="29" name="Rectangle 19">
            <a:extLst>
              <a:ext uri="{FF2B5EF4-FFF2-40B4-BE49-F238E27FC236}">
                <a16:creationId xmlns:a16="http://schemas.microsoft.com/office/drawing/2014/main" id="{CA1AF789-BEB2-4D55-B78A-F6E0F6E6E41E}"/>
              </a:ext>
            </a:extLst>
          </p:cNvPr>
          <p:cNvSpPr>
            <a:spLocks noChangeArrowheads="1"/>
          </p:cNvSpPr>
          <p:nvPr/>
        </p:nvSpPr>
        <p:spPr bwMode="auto">
          <a:xfrm>
            <a:off x="11832539" y="19844165"/>
            <a:ext cx="340567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en-US" altLang="ja-JP" sz="4000" b="1" u="sng" dirty="0">
                <a:solidFill>
                  <a:srgbClr val="33CC33"/>
                </a:solidFill>
                <a:latin typeface="+mn-lt"/>
                <a:ea typeface="メイリオ" panose="020B0604030504040204" pitchFamily="50" charset="-128"/>
                <a:sym typeface="Arial" panose="020B0604020202020204" pitchFamily="34" charset="0"/>
              </a:rPr>
              <a:t>Project Prof. </a:t>
            </a:r>
          </a:p>
          <a:p>
            <a:pPr>
              <a:spcBef>
                <a:spcPct val="0"/>
              </a:spcBef>
              <a:buSzTx/>
              <a:buFontTx/>
              <a:buNone/>
            </a:pPr>
            <a:r>
              <a:rPr lang="en-US" altLang="ja-JP" sz="4000" b="1" u="sng" dirty="0">
                <a:solidFill>
                  <a:srgbClr val="33CC33"/>
                </a:solidFill>
                <a:latin typeface="+mn-lt"/>
                <a:ea typeface="メイリオ" panose="020B0604030504040204" pitchFamily="50" charset="-128"/>
                <a:sym typeface="Arial" panose="020B0604020202020204" pitchFamily="34" charset="0"/>
              </a:rPr>
              <a:t>Chiharu </a:t>
            </a:r>
            <a:r>
              <a:rPr lang="en-US" altLang="ja-JP" sz="4000" b="1" u="sng" dirty="0" err="1">
                <a:solidFill>
                  <a:srgbClr val="33CC33"/>
                </a:solidFill>
                <a:latin typeface="+mn-lt"/>
                <a:ea typeface="メイリオ" panose="020B0604030504040204" pitchFamily="50" charset="-128"/>
                <a:sym typeface="Arial" panose="020B0604020202020204" pitchFamily="34" charset="0"/>
              </a:rPr>
              <a:t>Tokoro</a:t>
            </a:r>
            <a:endParaRPr lang="en-US" altLang="ja-JP" sz="4000" b="1" dirty="0">
              <a:solidFill>
                <a:srgbClr val="33CC33"/>
              </a:solidFill>
              <a:latin typeface="+mn-lt"/>
              <a:ea typeface="メイリオ" panose="020B0604030504040204" pitchFamily="50" charset="-128"/>
              <a:sym typeface="Arial" panose="020B0604020202020204" pitchFamily="34" charset="0"/>
            </a:endParaRPr>
          </a:p>
        </p:txBody>
      </p:sp>
      <p:sp>
        <p:nvSpPr>
          <p:cNvPr id="30" name="テキスト ボックス 680">
            <a:extLst>
              <a:ext uri="{FF2B5EF4-FFF2-40B4-BE49-F238E27FC236}">
                <a16:creationId xmlns:a16="http://schemas.microsoft.com/office/drawing/2014/main" id="{9D7D171B-42ED-4F1B-B0E0-D93E0B717115}"/>
              </a:ext>
            </a:extLst>
          </p:cNvPr>
          <p:cNvSpPr txBox="1">
            <a:spLocks noChangeArrowheads="1"/>
          </p:cNvSpPr>
          <p:nvPr/>
        </p:nvSpPr>
        <p:spPr bwMode="auto">
          <a:xfrm>
            <a:off x="10365793" y="23666135"/>
            <a:ext cx="59394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eaLnBrk="1" hangingPunct="1">
              <a:spcBef>
                <a:spcPct val="0"/>
              </a:spcBef>
              <a:buSzTx/>
              <a:buFontTx/>
              <a:buNone/>
            </a:pPr>
            <a:r>
              <a:rPr lang="en-US" altLang="ja-JP" sz="3200" b="1" spc="-100" dirty="0">
                <a:solidFill>
                  <a:srgbClr val="33CC33"/>
                </a:solidFill>
                <a:latin typeface="+mn-lt"/>
                <a:ea typeface="メイリオ" panose="020B0604030504040204" pitchFamily="50" charset="-128"/>
                <a:sym typeface="Arial" panose="020B0604020202020204" pitchFamily="34" charset="0"/>
              </a:rPr>
              <a:t>Development of Separation and </a:t>
            </a:r>
          </a:p>
          <a:p>
            <a:pPr eaLnBrk="1" hangingPunct="1">
              <a:spcBef>
                <a:spcPct val="0"/>
              </a:spcBef>
              <a:buSzTx/>
              <a:buFontTx/>
              <a:buNone/>
            </a:pPr>
            <a:r>
              <a:rPr lang="en-US" altLang="ja-JP" sz="3200" b="1" spc="-100" dirty="0">
                <a:solidFill>
                  <a:srgbClr val="33CC33"/>
                </a:solidFill>
                <a:latin typeface="+mn-lt"/>
                <a:ea typeface="メイリオ" panose="020B0604030504040204" pitchFamily="50" charset="-128"/>
                <a:sym typeface="Arial" panose="020B0604020202020204" pitchFamily="34" charset="0"/>
              </a:rPr>
              <a:t>Concentration Technology to Utilize Waste/Refractory Ore as “Resource”</a:t>
            </a:r>
            <a:endParaRPr kumimoji="1" lang="en-US" altLang="ja-JP" sz="3200" b="1" spc="-100" dirty="0">
              <a:solidFill>
                <a:srgbClr val="33CC33"/>
              </a:solidFill>
              <a:latin typeface="+mn-lt"/>
              <a:ea typeface="メイリオ" panose="020B0604030504040204" pitchFamily="50" charset="-128"/>
              <a:sym typeface="Arial" panose="020B0604020202020204" pitchFamily="34" charset="0"/>
            </a:endParaRPr>
          </a:p>
        </p:txBody>
      </p:sp>
      <p:sp>
        <p:nvSpPr>
          <p:cNvPr id="31" name="テキスト ボックス 575">
            <a:extLst>
              <a:ext uri="{FF2B5EF4-FFF2-40B4-BE49-F238E27FC236}">
                <a16:creationId xmlns:a16="http://schemas.microsoft.com/office/drawing/2014/main" id="{4BF4F8F9-07F5-4B43-8336-A7D1D1E89E42}"/>
              </a:ext>
            </a:extLst>
          </p:cNvPr>
          <p:cNvSpPr txBox="1">
            <a:spLocks noChangeArrowheads="1"/>
          </p:cNvSpPr>
          <p:nvPr/>
        </p:nvSpPr>
        <p:spPr bwMode="auto">
          <a:xfrm>
            <a:off x="11825780" y="21098942"/>
            <a:ext cx="5317781"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en-US" altLang="ja-JP" sz="2800" b="1" dirty="0">
                <a:latin typeface="+mn-lt"/>
                <a:ea typeface="メイリオ" panose="020B0604030504040204" pitchFamily="50" charset="-128"/>
                <a:sym typeface="Arial" panose="020B0604020202020204" pitchFamily="34" charset="0"/>
              </a:rPr>
              <a:t>Professor, </a:t>
            </a:r>
          </a:p>
          <a:p>
            <a:pPr>
              <a:spcBef>
                <a:spcPct val="0"/>
              </a:spcBef>
              <a:buSzTx/>
              <a:buNone/>
            </a:pPr>
            <a:r>
              <a:rPr lang="en-US" altLang="ja-JP" sz="2800" b="1" dirty="0">
                <a:latin typeface="+mn-lt"/>
                <a:ea typeface="メイリオ" panose="020B0604030504040204" pitchFamily="50" charset="-128"/>
                <a:sym typeface="Arial" panose="020B0604020202020204" pitchFamily="34" charset="0"/>
              </a:rPr>
              <a:t>Faculty of Science and Engineering, </a:t>
            </a:r>
          </a:p>
          <a:p>
            <a:pPr>
              <a:spcBef>
                <a:spcPct val="0"/>
              </a:spcBef>
              <a:buSzTx/>
              <a:buNone/>
            </a:pPr>
            <a:r>
              <a:rPr lang="en-US" altLang="ja-JP" sz="2800" b="1" dirty="0" err="1">
                <a:latin typeface="+mn-lt"/>
                <a:ea typeface="メイリオ" panose="020B0604030504040204" pitchFamily="50" charset="-128"/>
                <a:sym typeface="Arial" panose="020B0604020202020204" pitchFamily="34" charset="0"/>
              </a:rPr>
              <a:t>Waseda</a:t>
            </a:r>
            <a:r>
              <a:rPr lang="en-US" altLang="ja-JP" sz="2800" b="1" dirty="0">
                <a:latin typeface="+mn-lt"/>
                <a:ea typeface="メイリオ" panose="020B0604030504040204" pitchFamily="50" charset="-128"/>
                <a:sym typeface="Arial" panose="020B0604020202020204" pitchFamily="34" charset="0"/>
              </a:rPr>
              <a:t> University</a:t>
            </a:r>
          </a:p>
          <a:p>
            <a:pPr>
              <a:spcBef>
                <a:spcPct val="0"/>
              </a:spcBef>
              <a:buSzTx/>
              <a:buNone/>
            </a:pPr>
            <a:r>
              <a:rPr kumimoji="1" lang="en-US" altLang="ja-JP" sz="2800" b="1" dirty="0">
                <a:latin typeface="+mn-lt"/>
                <a:ea typeface="メイリオ" panose="020B0604030504040204" pitchFamily="50" charset="-128"/>
                <a:sym typeface="Arial" panose="020B0604020202020204" pitchFamily="34" charset="0"/>
              </a:rPr>
              <a:t>Professor,</a:t>
            </a:r>
          </a:p>
          <a:p>
            <a:pPr>
              <a:spcBef>
                <a:spcPct val="0"/>
              </a:spcBef>
              <a:buSzTx/>
              <a:buNone/>
            </a:pPr>
            <a:r>
              <a:rPr lang="en-US" altLang="ja-JP" sz="2800" b="1" dirty="0">
                <a:latin typeface="+mn-lt"/>
                <a:ea typeface="メイリオ" panose="020B0604030504040204" pitchFamily="50" charset="-128"/>
                <a:sym typeface="Arial" panose="020B0604020202020204" pitchFamily="34" charset="0"/>
              </a:rPr>
              <a:t>Graduate School of Engineering, </a:t>
            </a:r>
          </a:p>
          <a:p>
            <a:pPr>
              <a:spcBef>
                <a:spcPct val="0"/>
              </a:spcBef>
              <a:buSzTx/>
              <a:buNone/>
            </a:pPr>
            <a:r>
              <a:rPr lang="en-US" altLang="ja-JP" sz="2800" b="1" dirty="0">
                <a:latin typeface="+mn-lt"/>
                <a:ea typeface="メイリオ" panose="020B0604030504040204" pitchFamily="50" charset="-128"/>
                <a:sym typeface="Arial" panose="020B0604020202020204" pitchFamily="34" charset="0"/>
              </a:rPr>
              <a:t>The University of Tokyo</a:t>
            </a:r>
            <a:endParaRPr kumimoji="1" lang="en-US" altLang="ja-JP" sz="2800" b="1" dirty="0">
              <a:latin typeface="+mn-lt"/>
              <a:ea typeface="メイリオ" panose="020B0604030504040204" pitchFamily="50" charset="-128"/>
              <a:sym typeface="Arial" panose="020B0604020202020204" pitchFamily="34" charset="0"/>
            </a:endParaRPr>
          </a:p>
        </p:txBody>
      </p:sp>
      <p:sp>
        <p:nvSpPr>
          <p:cNvPr id="32" name="テキスト ボックス 60">
            <a:extLst>
              <a:ext uri="{FF2B5EF4-FFF2-40B4-BE49-F238E27FC236}">
                <a16:creationId xmlns:a16="http://schemas.microsoft.com/office/drawing/2014/main" id="{AECC181F-6963-41FC-AE98-63A9770DAA94}"/>
              </a:ext>
            </a:extLst>
          </p:cNvPr>
          <p:cNvSpPr txBox="1">
            <a:spLocks noChangeArrowheads="1"/>
          </p:cNvSpPr>
          <p:nvPr/>
        </p:nvSpPr>
        <p:spPr bwMode="auto">
          <a:xfrm>
            <a:off x="9217345" y="30754134"/>
            <a:ext cx="773953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lvl="0" algn="just"/>
            <a:r>
              <a:rPr lang="en-US" altLang="ja-JP" sz="3200" dirty="0">
                <a:solidFill>
                  <a:schemeClr val="tx1"/>
                </a:solidFill>
                <a:latin typeface="Calibri" panose="020F0502020204030204"/>
                <a:ea typeface="メイリオ" panose="020B0604030504040204" pitchFamily="50" charset="-128"/>
              </a:rPr>
              <a:t>Our laboratory explores solid–solid separation</a:t>
            </a:r>
            <a:r>
              <a:rPr lang="ja-JP" altLang="en-US" sz="3200" dirty="0">
                <a:solidFill>
                  <a:schemeClr val="tx1"/>
                </a:solidFill>
                <a:latin typeface="Calibri" panose="020F0502020204030204"/>
                <a:ea typeface="メイリオ" panose="020B0604030504040204" pitchFamily="50" charset="-128"/>
              </a:rPr>
              <a:t> </a:t>
            </a:r>
            <a:r>
              <a:rPr lang="en-US" altLang="ja-JP" sz="3200" dirty="0">
                <a:solidFill>
                  <a:schemeClr val="tx1"/>
                </a:solidFill>
                <a:latin typeface="Calibri" panose="020F0502020204030204"/>
                <a:ea typeface="メイリオ" panose="020B0604030504040204" pitchFamily="50" charset="-128"/>
              </a:rPr>
              <a:t>and concentration technology without heating or dissolving the waste or refractory ore to achieve an energy-efficient process.  This process is considered “pre--treatment” or “middle treatment” before the metallurgical/hydrometallurgical process that produces high-purity metals.</a:t>
            </a:r>
            <a:endParaRPr lang="ja-JP" altLang="ja-JP" sz="3200" dirty="0">
              <a:solidFill>
                <a:schemeClr val="tx1"/>
              </a:solidFill>
              <a:latin typeface="Calibri" panose="020F0502020204030204"/>
              <a:ea typeface="メイリオ" panose="020B0604030504040204" pitchFamily="50" charset="-128"/>
            </a:endParaRPr>
          </a:p>
          <a:p>
            <a:pPr algn="just"/>
            <a:endParaRPr lang="ja-JP" altLang="ja-JP" sz="3200" spc="-150" dirty="0">
              <a:latin typeface="+mn-lt"/>
              <a:ea typeface="メイリオ" panose="020B0604030504040204" pitchFamily="50" charset="-128"/>
            </a:endParaRPr>
          </a:p>
        </p:txBody>
      </p:sp>
      <p:sp>
        <p:nvSpPr>
          <p:cNvPr id="33" name="正方形/長方形 41">
            <a:extLst>
              <a:ext uri="{FF2B5EF4-FFF2-40B4-BE49-F238E27FC236}">
                <a16:creationId xmlns:a16="http://schemas.microsoft.com/office/drawing/2014/main" id="{CAFE1FCD-819C-4959-8D99-0A1EFFADBE2A}"/>
              </a:ext>
            </a:extLst>
          </p:cNvPr>
          <p:cNvSpPr>
            <a:spLocks noChangeArrowheads="1"/>
          </p:cNvSpPr>
          <p:nvPr/>
        </p:nvSpPr>
        <p:spPr bwMode="auto">
          <a:xfrm>
            <a:off x="9069621" y="19827003"/>
            <a:ext cx="8073940" cy="15053547"/>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ea typeface="メイリオ" panose="020B0604030504040204" pitchFamily="50" charset="-128"/>
            </a:endParaRPr>
          </a:p>
        </p:txBody>
      </p:sp>
      <p:pic>
        <p:nvPicPr>
          <p:cNvPr id="37" name="그림 67">
            <a:extLst>
              <a:ext uri="{FF2B5EF4-FFF2-40B4-BE49-F238E27FC236}">
                <a16:creationId xmlns:a16="http://schemas.microsoft.com/office/drawing/2014/main" id="{C9743319-FA5A-4B26-8FDE-37A841E8F1FF}"/>
              </a:ext>
            </a:extLst>
          </p:cNvPr>
          <p:cNvPicPr>
            <a:picLocks noChangeAspect="1"/>
          </p:cNvPicPr>
          <p:nvPr/>
        </p:nvPicPr>
        <p:blipFill rotWithShape="1">
          <a:blip r:embed="rId3"/>
          <a:srcRect l="28483" t="11383" r="25912" b="49155"/>
          <a:stretch/>
        </p:blipFill>
        <p:spPr>
          <a:xfrm>
            <a:off x="30836428" y="19948504"/>
            <a:ext cx="2302969" cy="2700000"/>
          </a:xfrm>
          <a:prstGeom prst="rect">
            <a:avLst/>
          </a:prstGeom>
        </p:spPr>
      </p:pic>
      <p:sp>
        <p:nvSpPr>
          <p:cNvPr id="38" name="正方形/長方形 41">
            <a:extLst>
              <a:ext uri="{FF2B5EF4-FFF2-40B4-BE49-F238E27FC236}">
                <a16:creationId xmlns:a16="http://schemas.microsoft.com/office/drawing/2014/main" id="{1A7CBF1F-B7AB-41A8-A017-8B336CB66ABB}"/>
              </a:ext>
            </a:extLst>
          </p:cNvPr>
          <p:cNvSpPr>
            <a:spLocks noChangeArrowheads="1"/>
          </p:cNvSpPr>
          <p:nvPr/>
        </p:nvSpPr>
        <p:spPr bwMode="auto">
          <a:xfrm>
            <a:off x="26476105" y="19949665"/>
            <a:ext cx="7704000" cy="14832957"/>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latin typeface="+mn-lt"/>
              <a:ea typeface="メイリオ" panose="020B0604030504040204" pitchFamily="50" charset="-128"/>
            </a:endParaRPr>
          </a:p>
        </p:txBody>
      </p:sp>
      <p:sp>
        <p:nvSpPr>
          <p:cNvPr id="39" name="テキスト ボックス 575">
            <a:extLst>
              <a:ext uri="{FF2B5EF4-FFF2-40B4-BE49-F238E27FC236}">
                <a16:creationId xmlns:a16="http://schemas.microsoft.com/office/drawing/2014/main" id="{7E84E1FC-3DAC-4109-9033-91F1F4DA924C}"/>
              </a:ext>
            </a:extLst>
          </p:cNvPr>
          <p:cNvSpPr txBox="1">
            <a:spLocks noChangeArrowheads="1"/>
          </p:cNvSpPr>
          <p:nvPr/>
        </p:nvSpPr>
        <p:spPr bwMode="auto">
          <a:xfrm>
            <a:off x="27280648" y="26305996"/>
            <a:ext cx="274895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en-US" altLang="ja-JP" sz="2000" b="1" dirty="0">
                <a:latin typeface="+mn-lt"/>
                <a:ea typeface="メイリオ" panose="020B0604030504040204" pitchFamily="50" charset="-128"/>
                <a:sym typeface="Arial" panose="020B0604020202020204" pitchFamily="34" charset="0"/>
              </a:rPr>
              <a:t>Professor Emeritus</a:t>
            </a:r>
          </a:p>
          <a:p>
            <a:pPr>
              <a:spcBef>
                <a:spcPct val="0"/>
              </a:spcBef>
              <a:buSzTx/>
              <a:buNone/>
            </a:pPr>
            <a:r>
              <a:rPr lang="en-US" altLang="ja-JP" sz="2000" b="1" dirty="0" err="1">
                <a:latin typeface="+mn-lt"/>
                <a:ea typeface="メイリオ" panose="020B0604030504040204" pitchFamily="50" charset="-128"/>
                <a:sym typeface="Arial" panose="020B0604020202020204" pitchFamily="34" charset="0"/>
              </a:rPr>
              <a:t>Masafumi</a:t>
            </a:r>
            <a:r>
              <a:rPr lang="en-US" altLang="ja-JP" sz="2000" b="1" dirty="0">
                <a:latin typeface="+mn-lt"/>
                <a:ea typeface="メイリオ" panose="020B0604030504040204" pitchFamily="50" charset="-128"/>
                <a:sym typeface="Arial" panose="020B0604020202020204" pitchFamily="34" charset="0"/>
              </a:rPr>
              <a:t> Maeda,</a:t>
            </a:r>
          </a:p>
          <a:p>
            <a:pPr>
              <a:spcBef>
                <a:spcPct val="0"/>
              </a:spcBef>
              <a:buSzTx/>
              <a:buNone/>
            </a:pPr>
            <a:r>
              <a:rPr lang="en-US" altLang="ja-JP" sz="2000" b="1" dirty="0">
                <a:latin typeface="+mn-lt"/>
                <a:ea typeface="メイリオ" panose="020B0604030504040204" pitchFamily="50" charset="-128"/>
                <a:sym typeface="Arial" panose="020B0604020202020204" pitchFamily="34" charset="0"/>
              </a:rPr>
              <a:t>The University of Tokyo</a:t>
            </a:r>
          </a:p>
        </p:txBody>
      </p:sp>
      <p:sp>
        <p:nvSpPr>
          <p:cNvPr id="40" name="テキスト ボックス 130">
            <a:extLst>
              <a:ext uri="{FF2B5EF4-FFF2-40B4-BE49-F238E27FC236}">
                <a16:creationId xmlns:a16="http://schemas.microsoft.com/office/drawing/2014/main" id="{C9C6D795-388D-4A34-AA4F-9319E74B0AE3}"/>
              </a:ext>
            </a:extLst>
          </p:cNvPr>
          <p:cNvSpPr txBox="1">
            <a:spLocks noChangeArrowheads="1"/>
          </p:cNvSpPr>
          <p:nvPr/>
        </p:nvSpPr>
        <p:spPr bwMode="auto">
          <a:xfrm>
            <a:off x="30833957" y="26305996"/>
            <a:ext cx="224894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en-US" altLang="ja-JP" sz="2000" b="1" dirty="0">
                <a:latin typeface="+mn-lt"/>
                <a:ea typeface="メイリオ" panose="020B0604030504040204" pitchFamily="50" charset="-128"/>
                <a:cs typeface="Arial" panose="020B0604020202020204" pitchFamily="34" charset="0"/>
                <a:sym typeface="Arial" panose="020B0604020202020204" pitchFamily="34" charset="0"/>
              </a:rPr>
              <a:t>Professor</a:t>
            </a:r>
          </a:p>
          <a:p>
            <a:pPr>
              <a:spcBef>
                <a:spcPct val="0"/>
              </a:spcBef>
              <a:buSzTx/>
              <a:buNone/>
            </a:pPr>
            <a:r>
              <a:rPr lang="en-US" altLang="ja-JP" sz="2000" b="1" dirty="0">
                <a:latin typeface="+mn-lt"/>
                <a:ea typeface="メイリオ" panose="020B0604030504040204" pitchFamily="50" charset="-128"/>
                <a:cs typeface="Arial" panose="020B0604020202020204" pitchFamily="34" charset="0"/>
                <a:sym typeface="Arial" panose="020B0604020202020204" pitchFamily="34" charset="0"/>
              </a:rPr>
              <a:t>Shuji </a:t>
            </a:r>
            <a:r>
              <a:rPr lang="en-US" altLang="ja-JP" sz="2000" b="1" dirty="0" err="1">
                <a:latin typeface="+mn-lt"/>
                <a:ea typeface="メイリオ" panose="020B0604030504040204" pitchFamily="50" charset="-128"/>
                <a:cs typeface="Arial" panose="020B0604020202020204" pitchFamily="34" charset="0"/>
                <a:sym typeface="Arial" panose="020B0604020202020204" pitchFamily="34" charset="0"/>
              </a:rPr>
              <a:t>Owada</a:t>
            </a:r>
            <a:endParaRPr lang="en-US" altLang="ja-JP" sz="2000" b="1" dirty="0">
              <a:latin typeface="+mn-lt"/>
              <a:ea typeface="メイリオ" panose="020B0604030504040204" pitchFamily="50" charset="-128"/>
              <a:cs typeface="Arial" panose="020B0604020202020204" pitchFamily="34" charset="0"/>
              <a:sym typeface="Arial" panose="020B0604020202020204" pitchFamily="34" charset="0"/>
            </a:endParaRPr>
          </a:p>
          <a:p>
            <a:pPr>
              <a:spcBef>
                <a:spcPct val="0"/>
              </a:spcBef>
              <a:buSzTx/>
              <a:buNone/>
            </a:pPr>
            <a:r>
              <a:rPr lang="en-US" altLang="ja-JP" sz="2000" b="1" dirty="0" err="1">
                <a:latin typeface="+mn-lt"/>
                <a:ea typeface="メイリオ" panose="020B0604030504040204" pitchFamily="50" charset="-128"/>
                <a:cs typeface="Arial" panose="020B0604020202020204" pitchFamily="34" charset="0"/>
                <a:sym typeface="Arial" panose="020B0604020202020204" pitchFamily="34" charset="0"/>
              </a:rPr>
              <a:t>Waseda</a:t>
            </a:r>
            <a:r>
              <a:rPr lang="en-US" altLang="ja-JP" sz="2000" b="1" dirty="0">
                <a:latin typeface="+mn-lt"/>
                <a:ea typeface="メイリオ" panose="020B0604030504040204" pitchFamily="50" charset="-128"/>
                <a:cs typeface="Arial" panose="020B0604020202020204" pitchFamily="34" charset="0"/>
                <a:sym typeface="Arial" panose="020B0604020202020204" pitchFamily="34" charset="0"/>
              </a:rPr>
              <a:t> University</a:t>
            </a:r>
            <a:endParaRPr lang="ja-JP" altLang="en-US" sz="2000" b="1" dirty="0">
              <a:latin typeface="+mn-lt"/>
              <a:ea typeface="メイリオ" panose="020B0604030504040204" pitchFamily="50" charset="-128"/>
              <a:cs typeface="Arial" panose="020B0604020202020204" pitchFamily="34" charset="0"/>
              <a:sym typeface="Arial" panose="020B0604020202020204" pitchFamily="34" charset="0"/>
            </a:endParaRPr>
          </a:p>
        </p:txBody>
      </p:sp>
      <p:pic>
        <p:nvPicPr>
          <p:cNvPr id="41" name="Picture 32" descr="C:\Users\Taninouchi\東大生研\事務仕事\2014_04_JX寄付部門パンフ\顔写真（前田正史）.jpg">
            <a:extLst>
              <a:ext uri="{FF2B5EF4-FFF2-40B4-BE49-F238E27FC236}">
                <a16:creationId xmlns:a16="http://schemas.microsoft.com/office/drawing/2014/main" id="{E3CC6E8A-428E-4BE4-97DE-95C456E140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943" r="1768" b="13989"/>
          <a:stretch>
            <a:fillRect/>
          </a:stretch>
        </p:blipFill>
        <p:spPr bwMode="auto">
          <a:xfrm>
            <a:off x="27280648" y="23652378"/>
            <a:ext cx="2287720"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図 41">
            <a:extLst>
              <a:ext uri="{FF2B5EF4-FFF2-40B4-BE49-F238E27FC236}">
                <a16:creationId xmlns:a16="http://schemas.microsoft.com/office/drawing/2014/main" id="{95451D14-1DEA-48D3-B143-F32C79360AFC}"/>
              </a:ext>
            </a:extLst>
          </p:cNvPr>
          <p:cNvPicPr>
            <a:picLocks noChangeAspect="1"/>
          </p:cNvPicPr>
          <p:nvPr/>
        </p:nvPicPr>
        <p:blipFill>
          <a:blip r:embed="rId5"/>
          <a:stretch>
            <a:fillRect/>
          </a:stretch>
        </p:blipFill>
        <p:spPr>
          <a:xfrm>
            <a:off x="30833957" y="23652378"/>
            <a:ext cx="2305002" cy="2700000"/>
          </a:xfrm>
          <a:prstGeom prst="rect">
            <a:avLst/>
          </a:prstGeom>
        </p:spPr>
      </p:pic>
      <p:pic>
        <p:nvPicPr>
          <p:cNvPr id="43" name="Picture 138" descr="D:\Users\AsProf\サスセ\サスセパンフ2009\第１次\森田先生\yamaguchi_2.jpg">
            <a:extLst>
              <a:ext uri="{FF2B5EF4-FFF2-40B4-BE49-F238E27FC236}">
                <a16:creationId xmlns:a16="http://schemas.microsoft.com/office/drawing/2014/main" id="{1EAF34F1-9695-4956-8104-3D285C91DA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304" r="1778" b="4063"/>
          <a:stretch>
            <a:fillRect/>
          </a:stretch>
        </p:blipFill>
        <p:spPr bwMode="auto">
          <a:xfrm>
            <a:off x="27280649" y="27339654"/>
            <a:ext cx="2284876"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テキスト ボックス 131">
            <a:extLst>
              <a:ext uri="{FF2B5EF4-FFF2-40B4-BE49-F238E27FC236}">
                <a16:creationId xmlns:a16="http://schemas.microsoft.com/office/drawing/2014/main" id="{0127BC96-7070-4F4B-8B70-5254E69E6E9E}"/>
              </a:ext>
            </a:extLst>
          </p:cNvPr>
          <p:cNvSpPr txBox="1">
            <a:spLocks noChangeArrowheads="1"/>
          </p:cNvSpPr>
          <p:nvPr/>
        </p:nvSpPr>
        <p:spPr bwMode="auto">
          <a:xfrm>
            <a:off x="27280649" y="29996618"/>
            <a:ext cx="343760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en-US" altLang="ja-JP" sz="2000" b="1" dirty="0">
                <a:latin typeface="+mn-lt"/>
                <a:ea typeface="メイリオ" panose="020B0604030504040204" pitchFamily="50" charset="-128"/>
                <a:cs typeface="Arial" panose="020B0604020202020204" pitchFamily="34" charset="0"/>
                <a:sym typeface="Arial" panose="020B0604020202020204" pitchFamily="34" charset="0"/>
              </a:rPr>
              <a:t>Research Fellow</a:t>
            </a:r>
          </a:p>
          <a:p>
            <a:pPr>
              <a:spcBef>
                <a:spcPct val="0"/>
              </a:spcBef>
              <a:buSzTx/>
              <a:buNone/>
            </a:pPr>
            <a:r>
              <a:rPr lang="en-US" altLang="ja-JP" sz="2000" b="1" dirty="0" err="1">
                <a:latin typeface="+mn-lt"/>
                <a:ea typeface="メイリオ" panose="020B0604030504040204" pitchFamily="50" charset="-128"/>
                <a:cs typeface="Arial" panose="020B0604020202020204" pitchFamily="34" charset="0"/>
                <a:sym typeface="Arial" panose="020B0604020202020204" pitchFamily="34" charset="0"/>
              </a:rPr>
              <a:t>Katsunori</a:t>
            </a:r>
            <a:r>
              <a:rPr lang="en-US" altLang="ja-JP" sz="2000" b="1" dirty="0">
                <a:latin typeface="+mn-lt"/>
                <a:ea typeface="メイリオ" panose="020B0604030504040204" pitchFamily="50" charset="-128"/>
                <a:cs typeface="Arial" panose="020B0604020202020204" pitchFamily="34" charset="0"/>
                <a:sym typeface="Arial" panose="020B0604020202020204" pitchFamily="34" charset="0"/>
              </a:rPr>
              <a:t> Yamaguchi</a:t>
            </a:r>
          </a:p>
          <a:p>
            <a:pPr>
              <a:spcBef>
                <a:spcPct val="0"/>
              </a:spcBef>
              <a:buSzTx/>
              <a:buNone/>
            </a:pPr>
            <a:r>
              <a:rPr lang="en-US" altLang="ja-JP" sz="2000" b="1" dirty="0">
                <a:latin typeface="+mn-lt"/>
                <a:ea typeface="メイリオ" panose="020B0604030504040204" pitchFamily="50" charset="-128"/>
                <a:cs typeface="Arial" panose="020B0604020202020204" pitchFamily="34" charset="0"/>
                <a:sym typeface="Arial" panose="020B0604020202020204" pitchFamily="34" charset="0"/>
              </a:rPr>
              <a:t>(Professor, </a:t>
            </a:r>
            <a:r>
              <a:rPr lang="en-US" altLang="ja-JP" sz="2000" b="1" dirty="0" err="1">
                <a:latin typeface="+mn-lt"/>
                <a:ea typeface="メイリオ" panose="020B0604030504040204" pitchFamily="50" charset="-128"/>
                <a:cs typeface="Arial" panose="020B0604020202020204" pitchFamily="34" charset="0"/>
                <a:sym typeface="Arial" panose="020B0604020202020204" pitchFamily="34" charset="0"/>
              </a:rPr>
              <a:t>Waseda</a:t>
            </a:r>
            <a:r>
              <a:rPr lang="en-US" altLang="ja-JP" sz="2000" b="1" dirty="0">
                <a:latin typeface="+mn-lt"/>
                <a:ea typeface="メイリオ" panose="020B0604030504040204" pitchFamily="50" charset="-128"/>
                <a:cs typeface="Arial" panose="020B0604020202020204" pitchFamily="34" charset="0"/>
                <a:sym typeface="Arial" panose="020B0604020202020204" pitchFamily="34" charset="0"/>
              </a:rPr>
              <a:t> University)</a:t>
            </a:r>
            <a:endParaRPr lang="ja-JP" altLang="en-US" sz="2000" b="1" dirty="0">
              <a:latin typeface="+mn-lt"/>
              <a:ea typeface="メイリオ" panose="020B0604030504040204" pitchFamily="50" charset="-128"/>
              <a:cs typeface="Arial" panose="020B0604020202020204" pitchFamily="34" charset="0"/>
              <a:sym typeface="Arial" panose="020B0604020202020204" pitchFamily="34" charset="0"/>
            </a:endParaRPr>
          </a:p>
        </p:txBody>
      </p:sp>
      <p:pic>
        <p:nvPicPr>
          <p:cNvPr id="45" name="図 44">
            <a:extLst>
              <a:ext uri="{FF2B5EF4-FFF2-40B4-BE49-F238E27FC236}">
                <a16:creationId xmlns:a16="http://schemas.microsoft.com/office/drawing/2014/main" id="{4AA7DB25-DFBD-4793-91CF-428A984BF2D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743" t="7096" r="10735" b="33299"/>
          <a:stretch/>
        </p:blipFill>
        <p:spPr>
          <a:xfrm>
            <a:off x="27280649" y="31026929"/>
            <a:ext cx="2310841" cy="2700000"/>
          </a:xfrm>
          <a:prstGeom prst="rect">
            <a:avLst/>
          </a:prstGeom>
        </p:spPr>
      </p:pic>
      <p:sp>
        <p:nvSpPr>
          <p:cNvPr id="46" name="テキスト ボックス 575">
            <a:extLst>
              <a:ext uri="{FF2B5EF4-FFF2-40B4-BE49-F238E27FC236}">
                <a16:creationId xmlns:a16="http://schemas.microsoft.com/office/drawing/2014/main" id="{F9E6E2BD-9A45-4E82-B6BF-CB03C27EA8D4}"/>
              </a:ext>
            </a:extLst>
          </p:cNvPr>
          <p:cNvSpPr txBox="1">
            <a:spLocks noChangeArrowheads="1"/>
          </p:cNvSpPr>
          <p:nvPr/>
        </p:nvSpPr>
        <p:spPr bwMode="auto">
          <a:xfrm>
            <a:off x="27280648" y="33679298"/>
            <a:ext cx="267413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en-US" altLang="ja-JP" sz="2000" b="1" dirty="0">
                <a:latin typeface="+mn-lt"/>
                <a:ea typeface="メイリオ" panose="020B0604030504040204" pitchFamily="50" charset="-128"/>
                <a:sym typeface="Arial" panose="020B0604020202020204" pitchFamily="34" charset="0"/>
              </a:rPr>
              <a:t>Professor</a:t>
            </a:r>
          </a:p>
          <a:p>
            <a:pPr>
              <a:spcBef>
                <a:spcPct val="0"/>
              </a:spcBef>
              <a:buSzTx/>
              <a:buNone/>
            </a:pPr>
            <a:r>
              <a:rPr lang="en-US" altLang="ja-JP" sz="2000" b="1" dirty="0" err="1">
                <a:latin typeface="+mn-lt"/>
                <a:ea typeface="メイリオ" panose="020B0604030504040204" pitchFamily="50" charset="-128"/>
                <a:sym typeface="Arial" panose="020B0604020202020204" pitchFamily="34" charset="0"/>
              </a:rPr>
              <a:t>Kazuki</a:t>
            </a:r>
            <a:r>
              <a:rPr lang="en-US" altLang="ja-JP" sz="2000" b="1" dirty="0">
                <a:latin typeface="+mn-lt"/>
                <a:ea typeface="メイリオ" panose="020B0604030504040204" pitchFamily="50" charset="-128"/>
                <a:sym typeface="Arial" panose="020B0604020202020204" pitchFamily="34" charset="0"/>
              </a:rPr>
              <a:t> Morita,</a:t>
            </a:r>
          </a:p>
          <a:p>
            <a:pPr>
              <a:spcBef>
                <a:spcPct val="0"/>
              </a:spcBef>
              <a:buSzTx/>
              <a:buNone/>
            </a:pPr>
            <a:r>
              <a:rPr lang="en-US" altLang="ja-JP" sz="2000" b="1" dirty="0">
                <a:latin typeface="+mn-lt"/>
                <a:ea typeface="メイリオ" panose="020B0604030504040204" pitchFamily="50" charset="-128"/>
                <a:sym typeface="Arial" panose="020B0604020202020204" pitchFamily="34" charset="0"/>
              </a:rPr>
              <a:t>The University of Tokyo</a:t>
            </a:r>
          </a:p>
        </p:txBody>
      </p:sp>
      <p:sp>
        <p:nvSpPr>
          <p:cNvPr id="47" name="テキスト ボックス 575">
            <a:extLst>
              <a:ext uri="{FF2B5EF4-FFF2-40B4-BE49-F238E27FC236}">
                <a16:creationId xmlns:a16="http://schemas.microsoft.com/office/drawing/2014/main" id="{7E2DBFCC-4E58-4D7C-AC94-0BB5453921D6}"/>
              </a:ext>
            </a:extLst>
          </p:cNvPr>
          <p:cNvSpPr txBox="1">
            <a:spLocks noChangeArrowheads="1"/>
          </p:cNvSpPr>
          <p:nvPr/>
        </p:nvSpPr>
        <p:spPr bwMode="auto">
          <a:xfrm>
            <a:off x="30834433" y="22614581"/>
            <a:ext cx="219233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en-US" altLang="ja-JP" sz="2000" b="1" dirty="0">
                <a:latin typeface="+mn-lt"/>
                <a:ea typeface="メイリオ" panose="020B0604030504040204" pitchFamily="50" charset="-128"/>
                <a:sym typeface="Arial" panose="020B0604020202020204" pitchFamily="34" charset="0"/>
              </a:rPr>
              <a:t>Professor Emeritus</a:t>
            </a:r>
            <a:endParaRPr lang="ja-JP" altLang="en-US" sz="2000" b="1" dirty="0">
              <a:latin typeface="+mn-lt"/>
              <a:ea typeface="メイリオ" panose="020B0604030504040204" pitchFamily="50" charset="-128"/>
              <a:sym typeface="Arial" panose="020B0604020202020204" pitchFamily="34" charset="0"/>
            </a:endParaRPr>
          </a:p>
          <a:p>
            <a:pPr>
              <a:spcBef>
                <a:spcPct val="0"/>
              </a:spcBef>
              <a:buSzTx/>
              <a:buNone/>
            </a:pPr>
            <a:r>
              <a:rPr lang="en-US" altLang="ja-JP" sz="2000" b="1" dirty="0">
                <a:latin typeface="+mn-lt"/>
                <a:ea typeface="メイリオ" panose="020B0604030504040204" pitchFamily="50" charset="-128"/>
                <a:sym typeface="Arial" panose="020B0604020202020204" pitchFamily="34" charset="0"/>
              </a:rPr>
              <a:t>Takashi Nakamura,</a:t>
            </a:r>
          </a:p>
          <a:p>
            <a:pPr>
              <a:spcBef>
                <a:spcPct val="0"/>
              </a:spcBef>
              <a:buSzTx/>
              <a:buNone/>
            </a:pPr>
            <a:r>
              <a:rPr lang="en-US" altLang="ja-JP" sz="2000" b="1" dirty="0">
                <a:latin typeface="+mn-lt"/>
                <a:ea typeface="メイリオ" panose="020B0604030504040204" pitchFamily="50" charset="-128"/>
                <a:sym typeface="Arial" panose="020B0604020202020204" pitchFamily="34" charset="0"/>
              </a:rPr>
              <a:t>Tohoku University</a:t>
            </a:r>
          </a:p>
        </p:txBody>
      </p:sp>
      <p:pic>
        <p:nvPicPr>
          <p:cNvPr id="48" name="Picture 140" descr="D:\Users\AsProf\サスセ\サスセパンフ2009\第１次\森田先生\shibayama_2.jpg">
            <a:extLst>
              <a:ext uri="{FF2B5EF4-FFF2-40B4-BE49-F238E27FC236}">
                <a16:creationId xmlns:a16="http://schemas.microsoft.com/office/drawing/2014/main" id="{458CACF4-600A-4DD6-B2D1-C042CDD919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397" r="1752" b="4356"/>
          <a:stretch>
            <a:fillRect/>
          </a:stretch>
        </p:blipFill>
        <p:spPr bwMode="auto">
          <a:xfrm>
            <a:off x="30833957" y="27339654"/>
            <a:ext cx="2284877"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テキスト ボックス 132">
            <a:extLst>
              <a:ext uri="{FF2B5EF4-FFF2-40B4-BE49-F238E27FC236}">
                <a16:creationId xmlns:a16="http://schemas.microsoft.com/office/drawing/2014/main" id="{9278BBB5-6D5D-4B97-ADC4-101FC58DC2FE}"/>
              </a:ext>
            </a:extLst>
          </p:cNvPr>
          <p:cNvSpPr txBox="1">
            <a:spLocks noChangeArrowheads="1"/>
          </p:cNvSpPr>
          <p:nvPr/>
        </p:nvSpPr>
        <p:spPr bwMode="auto">
          <a:xfrm>
            <a:off x="30833957" y="29996618"/>
            <a:ext cx="314464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en-US" altLang="ja-JP" sz="2000" b="1" dirty="0">
                <a:latin typeface="+mn-lt"/>
                <a:ea typeface="メイリオ" panose="020B0604030504040204" pitchFamily="50" charset="-128"/>
                <a:cs typeface="Arial" panose="020B0604020202020204" pitchFamily="34" charset="0"/>
                <a:sym typeface="Arial" panose="020B0604020202020204" pitchFamily="34" charset="0"/>
              </a:rPr>
              <a:t>Research Fellow</a:t>
            </a:r>
          </a:p>
          <a:p>
            <a:pPr>
              <a:spcBef>
                <a:spcPct val="0"/>
              </a:spcBef>
              <a:buSzTx/>
              <a:buNone/>
            </a:pPr>
            <a:r>
              <a:rPr lang="en-US" altLang="ja-JP" sz="2000" b="1" dirty="0">
                <a:latin typeface="+mn-lt"/>
                <a:ea typeface="メイリオ" panose="020B0604030504040204" pitchFamily="50" charset="-128"/>
                <a:cs typeface="Arial" panose="020B0604020202020204" pitchFamily="34" charset="0"/>
                <a:sym typeface="Arial" panose="020B0604020202020204" pitchFamily="34" charset="0"/>
              </a:rPr>
              <a:t>Atsushi </a:t>
            </a:r>
            <a:r>
              <a:rPr lang="en-US" altLang="ja-JP" sz="2000" b="1" dirty="0" err="1">
                <a:latin typeface="+mn-lt"/>
                <a:ea typeface="メイリオ" panose="020B0604030504040204" pitchFamily="50" charset="-128"/>
                <a:cs typeface="Arial" panose="020B0604020202020204" pitchFamily="34" charset="0"/>
                <a:sym typeface="Arial" panose="020B0604020202020204" pitchFamily="34" charset="0"/>
              </a:rPr>
              <a:t>Shibayama</a:t>
            </a:r>
            <a:endParaRPr lang="en-US" altLang="ja-JP" sz="2000" b="1" dirty="0">
              <a:latin typeface="+mn-lt"/>
              <a:ea typeface="メイリオ" panose="020B0604030504040204" pitchFamily="50" charset="-128"/>
              <a:cs typeface="Arial" panose="020B0604020202020204" pitchFamily="34" charset="0"/>
              <a:sym typeface="Arial" panose="020B0604020202020204" pitchFamily="34" charset="0"/>
            </a:endParaRPr>
          </a:p>
          <a:p>
            <a:pPr>
              <a:spcBef>
                <a:spcPct val="0"/>
              </a:spcBef>
              <a:buSzTx/>
              <a:buNone/>
            </a:pPr>
            <a:r>
              <a:rPr lang="en-US" altLang="ja-JP" sz="2000" b="1" dirty="0">
                <a:latin typeface="+mn-lt"/>
                <a:ea typeface="メイリオ" panose="020B0604030504040204" pitchFamily="50" charset="-128"/>
                <a:cs typeface="Arial" panose="020B0604020202020204" pitchFamily="34" charset="0"/>
                <a:sym typeface="Arial" panose="020B0604020202020204" pitchFamily="34" charset="0"/>
              </a:rPr>
              <a:t>(Professor, Akita University)</a:t>
            </a:r>
          </a:p>
        </p:txBody>
      </p:sp>
      <p:pic>
        <p:nvPicPr>
          <p:cNvPr id="50" name="図 49">
            <a:extLst>
              <a:ext uri="{FF2B5EF4-FFF2-40B4-BE49-F238E27FC236}">
                <a16:creationId xmlns:a16="http://schemas.microsoft.com/office/drawing/2014/main" id="{82BFF80A-5B71-4457-A835-7103271A696B}"/>
              </a:ext>
            </a:extLst>
          </p:cNvPr>
          <p:cNvPicPr>
            <a:picLocks noChangeAspect="1"/>
          </p:cNvPicPr>
          <p:nvPr/>
        </p:nvPicPr>
        <p:blipFill>
          <a:blip r:embed="rId9"/>
          <a:stretch>
            <a:fillRect/>
          </a:stretch>
        </p:blipFill>
        <p:spPr>
          <a:xfrm>
            <a:off x="30838458" y="31026929"/>
            <a:ext cx="2187522" cy="2700000"/>
          </a:xfrm>
          <a:prstGeom prst="rect">
            <a:avLst/>
          </a:prstGeom>
        </p:spPr>
      </p:pic>
      <p:sp>
        <p:nvSpPr>
          <p:cNvPr id="51" name="テキスト ボックス 575">
            <a:extLst>
              <a:ext uri="{FF2B5EF4-FFF2-40B4-BE49-F238E27FC236}">
                <a16:creationId xmlns:a16="http://schemas.microsoft.com/office/drawing/2014/main" id="{8543C69C-8E52-4387-B219-C1ADE872B2BB}"/>
              </a:ext>
            </a:extLst>
          </p:cNvPr>
          <p:cNvSpPr txBox="1">
            <a:spLocks noChangeArrowheads="1"/>
          </p:cNvSpPr>
          <p:nvPr/>
        </p:nvSpPr>
        <p:spPr bwMode="auto">
          <a:xfrm>
            <a:off x="30833957" y="33679298"/>
            <a:ext cx="267413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en-US" altLang="ja-JP" sz="2000" b="1" dirty="0">
                <a:latin typeface="+mn-lt"/>
                <a:ea typeface="メイリオ" panose="020B0604030504040204" pitchFamily="50" charset="-128"/>
                <a:sym typeface="Arial" panose="020B0604020202020204" pitchFamily="34" charset="0"/>
              </a:rPr>
              <a:t>Project Professor</a:t>
            </a:r>
          </a:p>
          <a:p>
            <a:pPr>
              <a:spcBef>
                <a:spcPct val="0"/>
              </a:spcBef>
              <a:buSzTx/>
              <a:buNone/>
            </a:pPr>
            <a:r>
              <a:rPr lang="en-US" altLang="ja-JP" sz="2000" b="1" dirty="0">
                <a:latin typeface="+mn-lt"/>
                <a:ea typeface="メイリオ" panose="020B0604030504040204" pitchFamily="50" charset="-128"/>
                <a:sym typeface="Arial" panose="020B0604020202020204" pitchFamily="34" charset="0"/>
              </a:rPr>
              <a:t>Takeo Hoshino,</a:t>
            </a:r>
          </a:p>
          <a:p>
            <a:pPr>
              <a:spcBef>
                <a:spcPct val="0"/>
              </a:spcBef>
              <a:buSzTx/>
              <a:buNone/>
            </a:pPr>
            <a:r>
              <a:rPr lang="en-US" altLang="ja-JP" sz="2000" b="1" dirty="0">
                <a:latin typeface="+mn-lt"/>
                <a:ea typeface="メイリオ" panose="020B0604030504040204" pitchFamily="50" charset="-128"/>
                <a:sym typeface="Arial" panose="020B0604020202020204" pitchFamily="34" charset="0"/>
              </a:rPr>
              <a:t>The University of Tokyo</a:t>
            </a:r>
          </a:p>
        </p:txBody>
      </p:sp>
      <p:sp>
        <p:nvSpPr>
          <p:cNvPr id="52" name="正方形/長方形 3">
            <a:extLst>
              <a:ext uri="{FF2B5EF4-FFF2-40B4-BE49-F238E27FC236}">
                <a16:creationId xmlns:a16="http://schemas.microsoft.com/office/drawing/2014/main" id="{8AFDB068-6B7E-42E5-BD2A-DB4011A37ABB}"/>
              </a:ext>
            </a:extLst>
          </p:cNvPr>
          <p:cNvSpPr>
            <a:spLocks noChangeArrowheads="1"/>
          </p:cNvSpPr>
          <p:nvPr/>
        </p:nvSpPr>
        <p:spPr bwMode="auto">
          <a:xfrm>
            <a:off x="28028705" y="19196975"/>
            <a:ext cx="4065616" cy="69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just" eaLnBrk="1" hangingPunct="1">
              <a:lnSpc>
                <a:spcPts val="4700"/>
              </a:lnSpc>
              <a:spcBef>
                <a:spcPct val="0"/>
              </a:spcBef>
              <a:buSzTx/>
              <a:buFontTx/>
              <a:buNone/>
            </a:pPr>
            <a:r>
              <a:rPr lang="en-US" altLang="ja-JP" sz="4000" b="1" u="sng" dirty="0">
                <a:solidFill>
                  <a:srgbClr val="33CC33"/>
                </a:solidFill>
                <a:latin typeface="+mn-lt"/>
                <a:ea typeface="メイリオ" panose="020B0604030504040204" pitchFamily="50" charset="-128"/>
                <a:sym typeface="Arial" panose="020B0604020202020204" pitchFamily="34" charset="0"/>
              </a:rPr>
              <a:t>Support Members</a:t>
            </a:r>
            <a:r>
              <a:rPr lang="ja-JP" altLang="en-US" sz="4000" b="1" dirty="0">
                <a:solidFill>
                  <a:srgbClr val="33CC33"/>
                </a:solidFill>
                <a:latin typeface="+mn-lt"/>
                <a:ea typeface="メイリオ" panose="020B0604030504040204" pitchFamily="50" charset="-128"/>
                <a:sym typeface="Arial" panose="020B0604020202020204" pitchFamily="34" charset="0"/>
              </a:rPr>
              <a:t>　</a:t>
            </a:r>
            <a:endParaRPr lang="en-US" altLang="ja-JP" sz="4000" b="1" dirty="0">
              <a:solidFill>
                <a:srgbClr val="33CC33"/>
              </a:solidFill>
              <a:latin typeface="+mn-lt"/>
              <a:ea typeface="メイリオ" panose="020B0604030504040204" pitchFamily="50" charset="-128"/>
              <a:sym typeface="Arial" panose="020B0604020202020204" pitchFamily="34" charset="0"/>
            </a:endParaRPr>
          </a:p>
        </p:txBody>
      </p:sp>
      <p:pic>
        <p:nvPicPr>
          <p:cNvPr id="59" name="図 58" descr="黒いシャツを着ている女性&#10;&#10;自動的に生成された説明">
            <a:extLst>
              <a:ext uri="{FF2B5EF4-FFF2-40B4-BE49-F238E27FC236}">
                <a16:creationId xmlns:a16="http://schemas.microsoft.com/office/drawing/2014/main" id="{C5A399DA-8103-4934-907D-B2D1324A1BD1}"/>
              </a:ext>
            </a:extLst>
          </p:cNvPr>
          <p:cNvPicPr>
            <a:picLocks noChangeAspect="1"/>
          </p:cNvPicPr>
          <p:nvPr/>
        </p:nvPicPr>
        <p:blipFill rotWithShape="1">
          <a:blip r:embed="rId10"/>
          <a:srcRect l="12336" t="971" r="15849" b="20886"/>
          <a:stretch/>
        </p:blipFill>
        <p:spPr>
          <a:xfrm>
            <a:off x="27191464" y="19973438"/>
            <a:ext cx="2322000" cy="2700000"/>
          </a:xfrm>
          <a:prstGeom prst="rect">
            <a:avLst/>
          </a:prstGeom>
        </p:spPr>
      </p:pic>
      <p:sp>
        <p:nvSpPr>
          <p:cNvPr id="60" name="テキスト ボックス 575">
            <a:extLst>
              <a:ext uri="{FF2B5EF4-FFF2-40B4-BE49-F238E27FC236}">
                <a16:creationId xmlns:a16="http://schemas.microsoft.com/office/drawing/2014/main" id="{37479574-473E-4BC3-8270-9133AA1D96E7}"/>
              </a:ext>
            </a:extLst>
          </p:cNvPr>
          <p:cNvSpPr txBox="1">
            <a:spLocks noChangeArrowheads="1"/>
          </p:cNvSpPr>
          <p:nvPr/>
        </p:nvSpPr>
        <p:spPr bwMode="auto">
          <a:xfrm>
            <a:off x="27247887" y="22684381"/>
            <a:ext cx="267413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en-US" altLang="ja-JP" sz="2000" b="1" dirty="0">
                <a:latin typeface="+mn-lt"/>
                <a:ea typeface="メイリオ" panose="020B0604030504040204" pitchFamily="50" charset="-128"/>
                <a:sym typeface="Arial" panose="020B0604020202020204" pitchFamily="34" charset="0"/>
              </a:rPr>
              <a:t>Professor</a:t>
            </a:r>
            <a:endParaRPr lang="ja-JP" altLang="en-US" sz="2000" b="1" dirty="0">
              <a:latin typeface="+mn-lt"/>
              <a:ea typeface="メイリオ" panose="020B0604030504040204" pitchFamily="50" charset="-128"/>
              <a:sym typeface="Arial" panose="020B0604020202020204" pitchFamily="34" charset="0"/>
            </a:endParaRPr>
          </a:p>
          <a:p>
            <a:pPr>
              <a:spcBef>
                <a:spcPct val="0"/>
              </a:spcBef>
              <a:buSzTx/>
              <a:buNone/>
            </a:pPr>
            <a:r>
              <a:rPr lang="en-US" altLang="ja-JP" sz="2000" b="1" dirty="0">
                <a:latin typeface="+mn-lt"/>
                <a:ea typeface="メイリオ" panose="020B0604030504040204" pitchFamily="50" charset="-128"/>
                <a:sym typeface="Arial" panose="020B0604020202020204" pitchFamily="34" charset="0"/>
              </a:rPr>
              <a:t>Marie </a:t>
            </a:r>
            <a:r>
              <a:rPr lang="en-US" altLang="ja-JP" sz="2000" b="1" dirty="0" err="1">
                <a:latin typeface="+mn-lt"/>
                <a:ea typeface="メイリオ" panose="020B0604030504040204" pitchFamily="50" charset="-128"/>
                <a:sym typeface="Arial" panose="020B0604020202020204" pitchFamily="34" charset="0"/>
              </a:rPr>
              <a:t>Oshima</a:t>
            </a:r>
            <a:r>
              <a:rPr lang="en-US" altLang="ja-JP" sz="2000" b="1" dirty="0">
                <a:latin typeface="+mn-lt"/>
                <a:ea typeface="メイリオ" panose="020B0604030504040204" pitchFamily="50" charset="-128"/>
                <a:sym typeface="Arial" panose="020B0604020202020204" pitchFamily="34" charset="0"/>
              </a:rPr>
              <a:t>,</a:t>
            </a:r>
          </a:p>
          <a:p>
            <a:pPr>
              <a:spcBef>
                <a:spcPct val="0"/>
              </a:spcBef>
              <a:buSzTx/>
              <a:buNone/>
            </a:pPr>
            <a:r>
              <a:rPr lang="en-US" altLang="ja-JP" sz="2000" b="1" dirty="0">
                <a:latin typeface="+mn-lt"/>
                <a:ea typeface="メイリオ" panose="020B0604030504040204" pitchFamily="50" charset="-128"/>
                <a:sym typeface="Arial" panose="020B0604020202020204" pitchFamily="34" charset="0"/>
              </a:rPr>
              <a:t>The University of Tokyo</a:t>
            </a:r>
          </a:p>
        </p:txBody>
      </p:sp>
      <p:sp>
        <p:nvSpPr>
          <p:cNvPr id="61" name="正方形/長方形 3">
            <a:extLst>
              <a:ext uri="{FF2B5EF4-FFF2-40B4-BE49-F238E27FC236}">
                <a16:creationId xmlns:a16="http://schemas.microsoft.com/office/drawing/2014/main" id="{18848E4F-1816-4A71-9088-94CFD0795829}"/>
              </a:ext>
            </a:extLst>
          </p:cNvPr>
          <p:cNvSpPr>
            <a:spLocks noChangeArrowheads="1"/>
          </p:cNvSpPr>
          <p:nvPr/>
        </p:nvSpPr>
        <p:spPr bwMode="auto">
          <a:xfrm>
            <a:off x="1648800" y="12968518"/>
            <a:ext cx="11305200" cy="5516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just">
              <a:lnSpc>
                <a:spcPts val="4700"/>
              </a:lnSpc>
              <a:spcBef>
                <a:spcPct val="0"/>
              </a:spcBef>
              <a:buSzTx/>
              <a:buNone/>
            </a:pPr>
            <a:r>
              <a:rPr lang="en-US" altLang="ja-JP" sz="3000" b="1" dirty="0">
                <a:latin typeface="+mn-lt"/>
                <a:ea typeface="メイリオ" panose="020B0604030504040204" pitchFamily="50" charset="-128"/>
                <a:sym typeface="Arial" panose="020B0604020202020204" pitchFamily="34" charset="0"/>
              </a:rPr>
              <a:t>Recycling valuable materials is crucial for sustainable development. High-quality natural resources are being depleted, and resource nationalism is rising in countries with abundant natural resources. Therefore, it is imperative for Japanese society to promote the recycling of rare metals and base metals. </a:t>
            </a:r>
          </a:p>
          <a:p>
            <a:pPr algn="just">
              <a:lnSpc>
                <a:spcPts val="4700"/>
              </a:lnSpc>
              <a:spcBef>
                <a:spcPct val="0"/>
              </a:spcBef>
              <a:buSzTx/>
              <a:buNone/>
            </a:pPr>
            <a:r>
              <a:rPr lang="en-US" altLang="ja-JP" sz="3000" b="1" dirty="0">
                <a:latin typeface="+mn-lt"/>
                <a:ea typeface="メイリオ" panose="020B0604030504040204" pitchFamily="50" charset="-128"/>
                <a:sym typeface="Arial" panose="020B0604020202020204" pitchFamily="34" charset="0"/>
              </a:rPr>
              <a:t>This unit develops environmentally friendly processes for recycling based on smelting and refining technologies for non-ferrous metals. Furthermore, in collaboration with industrial sectors, it aims to train young researchers and engineers in this field.</a:t>
            </a:r>
          </a:p>
        </p:txBody>
      </p:sp>
      <p:sp>
        <p:nvSpPr>
          <p:cNvPr id="62" name="正方形/長方形 3">
            <a:extLst>
              <a:ext uri="{FF2B5EF4-FFF2-40B4-BE49-F238E27FC236}">
                <a16:creationId xmlns:a16="http://schemas.microsoft.com/office/drawing/2014/main" id="{A621C31D-C007-4073-B246-EF0456DD2A0A}"/>
              </a:ext>
            </a:extLst>
          </p:cNvPr>
          <p:cNvSpPr>
            <a:spLocks noChangeArrowheads="1"/>
          </p:cNvSpPr>
          <p:nvPr/>
        </p:nvSpPr>
        <p:spPr bwMode="auto">
          <a:xfrm>
            <a:off x="2034947" y="11681588"/>
            <a:ext cx="11410513" cy="69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just">
              <a:lnSpc>
                <a:spcPts val="4700"/>
              </a:lnSpc>
              <a:spcBef>
                <a:spcPct val="0"/>
              </a:spcBef>
              <a:buSzTx/>
              <a:buNone/>
            </a:pPr>
            <a:r>
              <a:rPr lang="en-US" altLang="ja-JP" sz="4000" b="1" u="sng" dirty="0">
                <a:solidFill>
                  <a:srgbClr val="33CC33"/>
                </a:solidFill>
                <a:latin typeface="+mn-lt"/>
                <a:ea typeface="メイリオ" panose="020B0604030504040204" pitchFamily="50" charset="-128"/>
                <a:sym typeface="Arial" panose="020B0604020202020204" pitchFamily="34" charset="0"/>
              </a:rPr>
              <a:t>Sponsor: </a:t>
            </a:r>
            <a:r>
              <a:rPr lang="ja-JP" altLang="en-US" sz="4000" b="1" u="sng" dirty="0">
                <a:solidFill>
                  <a:srgbClr val="33CC33"/>
                </a:solidFill>
                <a:latin typeface="+mn-lt"/>
                <a:ea typeface="メイリオ" panose="020B0604030504040204" pitchFamily="50" charset="-128"/>
                <a:sym typeface="Arial" panose="020B0604020202020204" pitchFamily="34" charset="0"/>
              </a:rPr>
              <a:t> </a:t>
            </a:r>
            <a:r>
              <a:rPr lang="en-US" altLang="ja-JP" sz="4000" b="1" u="sng" dirty="0">
                <a:solidFill>
                  <a:srgbClr val="33CC33"/>
                </a:solidFill>
                <a:latin typeface="+mn-lt"/>
                <a:ea typeface="メイリオ" panose="020B0604030504040204" pitchFamily="50" charset="-128"/>
                <a:sym typeface="Arial" panose="020B0604020202020204" pitchFamily="34" charset="0"/>
              </a:rPr>
              <a:t>JX Nippon Mining &amp; Metals Corporation</a:t>
            </a:r>
          </a:p>
        </p:txBody>
      </p:sp>
      <p:sp>
        <p:nvSpPr>
          <p:cNvPr id="63" name="フローチャート: 処理 62">
            <a:extLst>
              <a:ext uri="{FF2B5EF4-FFF2-40B4-BE49-F238E27FC236}">
                <a16:creationId xmlns:a16="http://schemas.microsoft.com/office/drawing/2014/main" id="{C0A6DDB9-FAB4-4E27-A171-279466F27C90}"/>
              </a:ext>
            </a:extLst>
          </p:cNvPr>
          <p:cNvSpPr/>
          <p:nvPr/>
        </p:nvSpPr>
        <p:spPr>
          <a:xfrm>
            <a:off x="13328853" y="12942309"/>
            <a:ext cx="11279058" cy="5688988"/>
          </a:xfrm>
          <a:prstGeom prst="flowChartProcess">
            <a:avLst/>
          </a:prstGeom>
          <a:noFill/>
          <a:ln w="1905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92D050"/>
              </a:solidFill>
            </a:endParaRPr>
          </a:p>
        </p:txBody>
      </p:sp>
      <p:sp>
        <p:nvSpPr>
          <p:cNvPr id="64" name="正方形/長方形 63">
            <a:extLst>
              <a:ext uri="{FF2B5EF4-FFF2-40B4-BE49-F238E27FC236}">
                <a16:creationId xmlns:a16="http://schemas.microsoft.com/office/drawing/2014/main" id="{B6DC4FA3-E3D0-4212-A384-79A3ED34288C}"/>
              </a:ext>
            </a:extLst>
          </p:cNvPr>
          <p:cNvSpPr/>
          <p:nvPr/>
        </p:nvSpPr>
        <p:spPr>
          <a:xfrm>
            <a:off x="13609334" y="13001675"/>
            <a:ext cx="10755064" cy="5516895"/>
          </a:xfrm>
          <a:prstGeom prst="rect">
            <a:avLst/>
          </a:prstGeom>
          <a:ln w="28575">
            <a:noFill/>
          </a:ln>
        </p:spPr>
        <p:txBody>
          <a:bodyPr wrap="square">
            <a:spAutoFit/>
          </a:bodyPr>
          <a:lstStyle/>
          <a:p>
            <a:pPr algn="just">
              <a:lnSpc>
                <a:spcPts val="4700"/>
              </a:lnSpc>
              <a:spcBef>
                <a:spcPct val="0"/>
              </a:spcBef>
              <a:buSzTx/>
              <a:buNone/>
            </a:pPr>
            <a:r>
              <a:rPr lang="en-US" altLang="ja-JP" sz="3200" b="1" dirty="0">
                <a:solidFill>
                  <a:srgbClr val="33CC33"/>
                </a:solidFill>
                <a:ea typeface="メイリオ" panose="020B0604030504040204" pitchFamily="50" charset="-128"/>
                <a:sym typeface="Arial" panose="020B0604020202020204" pitchFamily="34" charset="0"/>
              </a:rPr>
              <a:t>To further expand the activities of the unit after its first term of five years, the second term commenced in January 2017 with the inclusion of Prof. Chiharu </a:t>
            </a:r>
            <a:r>
              <a:rPr lang="en-US" altLang="ja-JP" sz="3200" b="1" dirty="0" err="1">
                <a:solidFill>
                  <a:srgbClr val="33CC33"/>
                </a:solidFill>
                <a:ea typeface="メイリオ" panose="020B0604030504040204" pitchFamily="50" charset="-128"/>
                <a:sym typeface="Arial" panose="020B0604020202020204" pitchFamily="34" charset="0"/>
              </a:rPr>
              <a:t>Tokoro</a:t>
            </a:r>
            <a:r>
              <a:rPr lang="en-US" altLang="ja-JP" sz="3200" b="1" dirty="0">
                <a:solidFill>
                  <a:srgbClr val="33CC33"/>
                </a:solidFill>
                <a:ea typeface="メイリオ" panose="020B0604030504040204" pitchFamily="50" charset="-128"/>
                <a:sym typeface="Arial" panose="020B0604020202020204" pitchFamily="34" charset="0"/>
              </a:rPr>
              <a:t> as a new member. </a:t>
            </a:r>
          </a:p>
          <a:p>
            <a:pPr algn="just">
              <a:lnSpc>
                <a:spcPts val="4700"/>
              </a:lnSpc>
              <a:spcBef>
                <a:spcPct val="0"/>
              </a:spcBef>
              <a:buSzTx/>
              <a:buNone/>
            </a:pPr>
            <a:r>
              <a:rPr lang="en-US" altLang="ja-JP" sz="3200" b="1" dirty="0">
                <a:solidFill>
                  <a:srgbClr val="33CC33"/>
                </a:solidFill>
                <a:ea typeface="メイリオ" panose="020B0604030504040204" pitchFamily="50" charset="-128"/>
                <a:sym typeface="Arial" panose="020B0604020202020204" pitchFamily="34" charset="0"/>
              </a:rPr>
              <a:t>In the second term, this unit will not only advance the activities undertaken in the first term but also strengthen the activities to raise awareness of the significance of this field to the general public, especially young generation (below high-school age)</a:t>
            </a:r>
            <a:r>
              <a:rPr lang="ja-JP" altLang="en-US" sz="3200" b="1" dirty="0">
                <a:solidFill>
                  <a:srgbClr val="33CC33"/>
                </a:solidFill>
                <a:ea typeface="メイリオ" panose="020B0604030504040204" pitchFamily="50" charset="-128"/>
                <a:sym typeface="Arial" panose="020B0604020202020204" pitchFamily="34" charset="0"/>
              </a:rPr>
              <a:t> </a:t>
            </a:r>
            <a:r>
              <a:rPr lang="en-US" altLang="ja-JP" sz="3200" b="1" dirty="0">
                <a:solidFill>
                  <a:srgbClr val="33CC33"/>
                </a:solidFill>
                <a:ea typeface="メイリオ" panose="020B0604030504040204" pitchFamily="50" charset="-128"/>
                <a:sym typeface="Arial" panose="020B0604020202020204" pitchFamily="34" charset="0"/>
              </a:rPr>
              <a:t>and their parents. </a:t>
            </a:r>
          </a:p>
          <a:p>
            <a:pPr algn="just">
              <a:lnSpc>
                <a:spcPts val="4700"/>
              </a:lnSpc>
              <a:spcBef>
                <a:spcPct val="0"/>
              </a:spcBef>
              <a:buSzTx/>
              <a:buNone/>
            </a:pPr>
            <a:r>
              <a:rPr lang="en-US" altLang="ja-JP" sz="3200" b="1" dirty="0">
                <a:solidFill>
                  <a:srgbClr val="33CC33"/>
                </a:solidFill>
                <a:ea typeface="メイリオ" panose="020B0604030504040204" pitchFamily="50" charset="-128"/>
                <a:sym typeface="Arial" panose="020B0604020202020204" pitchFamily="34" charset="0"/>
              </a:rPr>
              <a:t>Prof. </a:t>
            </a:r>
            <a:r>
              <a:rPr lang="en-US" altLang="ja-JP" sz="3200" b="1" dirty="0" err="1">
                <a:solidFill>
                  <a:srgbClr val="33CC33"/>
                </a:solidFill>
                <a:ea typeface="メイリオ" panose="020B0604030504040204" pitchFamily="50" charset="-128"/>
                <a:sym typeface="Arial" panose="020B0604020202020204" pitchFamily="34" charset="0"/>
              </a:rPr>
              <a:t>Harumasa</a:t>
            </a:r>
            <a:r>
              <a:rPr lang="en-US" altLang="ja-JP" sz="3200" b="1" dirty="0">
                <a:solidFill>
                  <a:srgbClr val="33CC33"/>
                </a:solidFill>
                <a:ea typeface="メイリオ" panose="020B0604030504040204" pitchFamily="50" charset="-128"/>
                <a:sym typeface="Arial" panose="020B0604020202020204" pitchFamily="34" charset="0"/>
              </a:rPr>
              <a:t> </a:t>
            </a:r>
            <a:r>
              <a:rPr lang="en-US" altLang="ja-JP" sz="3200" b="1" dirty="0" err="1">
                <a:solidFill>
                  <a:srgbClr val="33CC33"/>
                </a:solidFill>
                <a:ea typeface="メイリオ" panose="020B0604030504040204" pitchFamily="50" charset="-128"/>
                <a:sym typeface="Arial" panose="020B0604020202020204" pitchFamily="34" charset="0"/>
              </a:rPr>
              <a:t>Kurokawa</a:t>
            </a:r>
            <a:r>
              <a:rPr lang="en-US" altLang="ja-JP" sz="3200" b="1" dirty="0">
                <a:solidFill>
                  <a:srgbClr val="33CC33"/>
                </a:solidFill>
                <a:ea typeface="メイリオ" panose="020B0604030504040204" pitchFamily="50" charset="-128"/>
                <a:sym typeface="Arial" panose="020B0604020202020204" pitchFamily="34" charset="0"/>
              </a:rPr>
              <a:t> joined the unit in January 2021.</a:t>
            </a:r>
            <a:endParaRPr lang="ja-JP" altLang="en-US" sz="3200" b="1" dirty="0">
              <a:solidFill>
                <a:srgbClr val="33CC33"/>
              </a:solidFill>
              <a:ea typeface="メイリオ" panose="020B0604030504040204" pitchFamily="50" charset="-128"/>
              <a:sym typeface="Arial" panose="020B0604020202020204" pitchFamily="34" charset="0"/>
            </a:endParaRPr>
          </a:p>
        </p:txBody>
      </p:sp>
      <p:sp>
        <p:nvSpPr>
          <p:cNvPr id="65" name="正方形/長方形 64">
            <a:extLst>
              <a:ext uri="{FF2B5EF4-FFF2-40B4-BE49-F238E27FC236}">
                <a16:creationId xmlns:a16="http://schemas.microsoft.com/office/drawing/2014/main" id="{5DD435CD-6288-48B5-B551-A486CCBFF8DF}"/>
              </a:ext>
            </a:extLst>
          </p:cNvPr>
          <p:cNvSpPr/>
          <p:nvPr/>
        </p:nvSpPr>
        <p:spPr>
          <a:xfrm>
            <a:off x="15060505" y="11694734"/>
            <a:ext cx="9947659" cy="1297791"/>
          </a:xfrm>
          <a:prstGeom prst="rect">
            <a:avLst/>
          </a:prstGeom>
          <a:ln>
            <a:noFill/>
          </a:ln>
        </p:spPr>
        <p:txBody>
          <a:bodyPr wrap="square" anchor="ctr">
            <a:spAutoFit/>
          </a:bodyPr>
          <a:lstStyle/>
          <a:p>
            <a:pPr defTabSz="2332038">
              <a:lnSpc>
                <a:spcPts val="4700"/>
              </a:lnSpc>
              <a:spcBef>
                <a:spcPct val="0"/>
              </a:spcBef>
            </a:pPr>
            <a:r>
              <a:rPr lang="en-US" altLang="ja-JP" sz="3200" b="1" dirty="0">
                <a:ea typeface="メイリオ" panose="020B0604030504040204" pitchFamily="50" charset="-128"/>
                <a:sym typeface="Arial" panose="020B0604020202020204" pitchFamily="34" charset="0"/>
              </a:rPr>
              <a:t>1st period:	January 2012</a:t>
            </a:r>
            <a:r>
              <a:rPr lang="ja-JP" altLang="en-US" sz="3200" b="1" dirty="0">
                <a:ea typeface="メイリオ" panose="020B0604030504040204" pitchFamily="50" charset="-128"/>
                <a:sym typeface="Arial" panose="020B0604020202020204" pitchFamily="34" charset="0"/>
              </a:rPr>
              <a:t> </a:t>
            </a:r>
            <a:r>
              <a:rPr lang="en-US" altLang="ja-JP" sz="3200" b="1" dirty="0">
                <a:ea typeface="メイリオ" panose="020B0604030504040204" pitchFamily="50" charset="-128"/>
                <a:sym typeface="Arial" panose="020B0604020202020204" pitchFamily="34" charset="0"/>
              </a:rPr>
              <a:t>to December 2016</a:t>
            </a:r>
            <a:r>
              <a:rPr lang="ja-JP" altLang="en-US" sz="3200" b="1" dirty="0">
                <a:ea typeface="メイリオ" panose="020B0604030504040204" pitchFamily="50" charset="-128"/>
                <a:sym typeface="Arial" panose="020B0604020202020204" pitchFamily="34" charset="0"/>
              </a:rPr>
              <a:t>（</a:t>
            </a:r>
            <a:r>
              <a:rPr lang="en-US" altLang="ja-JP" sz="3200" b="1" dirty="0">
                <a:ea typeface="メイリオ" panose="020B0604030504040204" pitchFamily="50" charset="-128"/>
                <a:sym typeface="Arial" panose="020B0604020202020204" pitchFamily="34" charset="0"/>
              </a:rPr>
              <a:t>5 years</a:t>
            </a:r>
            <a:r>
              <a:rPr lang="ja-JP" altLang="en-US" sz="3200" b="1" dirty="0">
                <a:ea typeface="メイリオ" panose="020B0604030504040204" pitchFamily="50" charset="-128"/>
                <a:sym typeface="Arial" panose="020B0604020202020204" pitchFamily="34" charset="0"/>
              </a:rPr>
              <a:t>）</a:t>
            </a:r>
            <a:endParaRPr lang="en-US" altLang="ja-JP" sz="3200" b="1" dirty="0">
              <a:ea typeface="メイリオ" panose="020B0604030504040204" pitchFamily="50" charset="-128"/>
              <a:sym typeface="Arial" panose="020B0604020202020204" pitchFamily="34" charset="0"/>
            </a:endParaRPr>
          </a:p>
          <a:p>
            <a:pPr defTabSz="2332038">
              <a:lnSpc>
                <a:spcPts val="4700"/>
              </a:lnSpc>
              <a:spcBef>
                <a:spcPct val="0"/>
              </a:spcBef>
            </a:pPr>
            <a:r>
              <a:rPr lang="en-US" altLang="ja-JP" sz="3200" b="1" dirty="0">
                <a:solidFill>
                  <a:srgbClr val="33CC33"/>
                </a:solidFill>
                <a:ea typeface="メイリオ" panose="020B0604030504040204" pitchFamily="50" charset="-128"/>
                <a:sym typeface="Arial" panose="020B0604020202020204" pitchFamily="34" charset="0"/>
              </a:rPr>
              <a:t>2nd period:	January 2017</a:t>
            </a:r>
            <a:r>
              <a:rPr lang="ja-JP" altLang="en-US" sz="3200" b="1" dirty="0">
                <a:solidFill>
                  <a:srgbClr val="33CC33"/>
                </a:solidFill>
                <a:ea typeface="メイリオ" panose="020B0604030504040204" pitchFamily="50" charset="-128"/>
                <a:sym typeface="Arial" panose="020B0604020202020204" pitchFamily="34" charset="0"/>
              </a:rPr>
              <a:t> </a:t>
            </a:r>
            <a:r>
              <a:rPr lang="en-US" altLang="ja-JP" sz="3200" b="1" dirty="0">
                <a:solidFill>
                  <a:srgbClr val="33CC33"/>
                </a:solidFill>
                <a:ea typeface="メイリオ" panose="020B0604030504040204" pitchFamily="50" charset="-128"/>
                <a:sym typeface="Arial" panose="020B0604020202020204" pitchFamily="34" charset="0"/>
              </a:rPr>
              <a:t>to December 2021</a:t>
            </a:r>
            <a:r>
              <a:rPr lang="ja-JP" altLang="en-US" sz="3200" b="1" dirty="0">
                <a:solidFill>
                  <a:srgbClr val="33CC33"/>
                </a:solidFill>
                <a:ea typeface="メイリオ" panose="020B0604030504040204" pitchFamily="50" charset="-128"/>
                <a:sym typeface="Arial" panose="020B0604020202020204" pitchFamily="34" charset="0"/>
              </a:rPr>
              <a:t>（</a:t>
            </a:r>
            <a:r>
              <a:rPr lang="en-US" altLang="ja-JP" sz="3200" b="1" dirty="0">
                <a:solidFill>
                  <a:srgbClr val="33CC33"/>
                </a:solidFill>
                <a:ea typeface="メイリオ" panose="020B0604030504040204" pitchFamily="50" charset="-128"/>
                <a:sym typeface="Arial" panose="020B0604020202020204" pitchFamily="34" charset="0"/>
              </a:rPr>
              <a:t>5</a:t>
            </a:r>
            <a:r>
              <a:rPr lang="ja-JP" altLang="en-US" sz="3200" b="1" dirty="0">
                <a:solidFill>
                  <a:srgbClr val="33CC33"/>
                </a:solidFill>
                <a:ea typeface="メイリオ" panose="020B0604030504040204" pitchFamily="50" charset="-128"/>
                <a:sym typeface="Arial" panose="020B0604020202020204" pitchFamily="34" charset="0"/>
              </a:rPr>
              <a:t> </a:t>
            </a:r>
            <a:r>
              <a:rPr lang="en-US" altLang="ja-JP" sz="3200" b="1" dirty="0">
                <a:solidFill>
                  <a:srgbClr val="33CC33"/>
                </a:solidFill>
                <a:ea typeface="メイリオ" panose="020B0604030504040204" pitchFamily="50" charset="-128"/>
                <a:sym typeface="Arial" panose="020B0604020202020204" pitchFamily="34" charset="0"/>
              </a:rPr>
              <a:t>years</a:t>
            </a:r>
            <a:r>
              <a:rPr lang="ja-JP" altLang="en-US" sz="3200" b="1" dirty="0">
                <a:solidFill>
                  <a:srgbClr val="33CC33"/>
                </a:solidFill>
                <a:ea typeface="メイリオ" panose="020B0604030504040204" pitchFamily="50" charset="-128"/>
                <a:sym typeface="Arial" panose="020B0604020202020204" pitchFamily="34" charset="0"/>
              </a:rPr>
              <a:t>）</a:t>
            </a:r>
            <a:endParaRPr lang="en-US" altLang="ja-JP" sz="3200" b="1" dirty="0">
              <a:solidFill>
                <a:srgbClr val="33CC33"/>
              </a:solidFill>
              <a:ea typeface="メイリオ" panose="020B0604030504040204" pitchFamily="50" charset="-128"/>
              <a:sym typeface="Arial" panose="020B0604020202020204" pitchFamily="34" charset="0"/>
            </a:endParaRPr>
          </a:p>
        </p:txBody>
      </p:sp>
      <p:sp>
        <p:nvSpPr>
          <p:cNvPr id="66" name="テキスト ボックス 65">
            <a:extLst>
              <a:ext uri="{FF2B5EF4-FFF2-40B4-BE49-F238E27FC236}">
                <a16:creationId xmlns:a16="http://schemas.microsoft.com/office/drawing/2014/main" id="{F9EF0498-24E6-4641-B54C-4AD3A0C0B869}"/>
              </a:ext>
            </a:extLst>
          </p:cNvPr>
          <p:cNvSpPr txBox="1"/>
          <p:nvPr/>
        </p:nvSpPr>
        <p:spPr>
          <a:xfrm>
            <a:off x="13427075" y="11556065"/>
            <a:ext cx="1722330" cy="907941"/>
          </a:xfrm>
          <a:prstGeom prst="rect">
            <a:avLst/>
          </a:prstGeom>
          <a:noFill/>
          <a:ln>
            <a:noFill/>
          </a:ln>
        </p:spPr>
        <p:txBody>
          <a:bodyPr wrap="none" rtlCol="0" anchor="ctr">
            <a:spAutoFit/>
          </a:bodyPr>
          <a:lstStyle/>
          <a:p>
            <a:pPr algn="ctr"/>
            <a:endParaRPr kumimoji="1" lang="en-US" altLang="ja-JP" sz="900" dirty="0">
              <a:ea typeface="メイリオ" panose="020B0604030504040204" pitchFamily="50" charset="-128"/>
            </a:endParaRPr>
          </a:p>
          <a:p>
            <a:pPr algn="ctr"/>
            <a:r>
              <a:rPr kumimoji="1" lang="en-US" altLang="ja-JP" sz="3600" dirty="0">
                <a:ea typeface="メイリオ" panose="020B0604030504040204" pitchFamily="50" charset="-128"/>
              </a:rPr>
              <a:t>[</a:t>
            </a:r>
            <a:r>
              <a:rPr kumimoji="1" lang="en-US" altLang="ja-JP" sz="800" dirty="0">
                <a:ea typeface="メイリオ" panose="020B0604030504040204" pitchFamily="50" charset="-128"/>
              </a:rPr>
              <a:t> </a:t>
            </a:r>
            <a:r>
              <a:rPr lang="en-US" altLang="ja-JP" sz="3600" dirty="0">
                <a:ea typeface="メイリオ" panose="020B0604030504040204" pitchFamily="50" charset="-128"/>
              </a:rPr>
              <a:t>Period</a:t>
            </a:r>
            <a:r>
              <a:rPr kumimoji="1" lang="ja-JP" altLang="en-US" sz="800" dirty="0">
                <a:ea typeface="メイリオ" panose="020B0604030504040204" pitchFamily="50" charset="-128"/>
              </a:rPr>
              <a:t> </a:t>
            </a:r>
            <a:r>
              <a:rPr kumimoji="1" lang="en-US" altLang="ja-JP" sz="3600" dirty="0">
                <a:ea typeface="メイリオ" panose="020B0604030504040204" pitchFamily="50" charset="-128"/>
              </a:rPr>
              <a:t>]</a:t>
            </a:r>
          </a:p>
          <a:p>
            <a:pPr algn="ctr"/>
            <a:endParaRPr kumimoji="1" lang="ja-JP" altLang="en-US" sz="800" dirty="0">
              <a:ea typeface="メイリオ" panose="020B0604030504040204" pitchFamily="50" charset="-128"/>
            </a:endParaRPr>
          </a:p>
        </p:txBody>
      </p:sp>
      <p:sp>
        <p:nvSpPr>
          <p:cNvPr id="67" name="Rectangle 11">
            <a:extLst>
              <a:ext uri="{FF2B5EF4-FFF2-40B4-BE49-F238E27FC236}">
                <a16:creationId xmlns:a16="http://schemas.microsoft.com/office/drawing/2014/main" id="{AD57E522-7EC1-4EDA-A92F-08440331760E}"/>
              </a:ext>
            </a:extLst>
          </p:cNvPr>
          <p:cNvSpPr>
            <a:spLocks/>
          </p:cNvSpPr>
          <p:nvPr/>
        </p:nvSpPr>
        <p:spPr bwMode="auto">
          <a:xfrm>
            <a:off x="1539875" y="9697708"/>
            <a:ext cx="22796500" cy="1630943"/>
          </a:xfrm>
          <a:prstGeom prst="rect">
            <a:avLst/>
          </a:prstGeom>
          <a:solidFill>
            <a:srgbClr val="33CC33"/>
          </a:solidFill>
          <a:ln>
            <a:noFill/>
          </a:ln>
        </p:spPr>
        <p:txBody>
          <a:bodyPr lIns="177731" tIns="176400" rIns="361471" bIns="177731" anchor="b" anchorCtr="1"/>
          <a:lstStyle>
            <a:lvl1pPr marL="6350" defTabSz="917575">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defTabSz="917575">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defTabSz="917575">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defTabSz="917575">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defTabSz="917575">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ctr">
              <a:lnSpc>
                <a:spcPts val="3000"/>
              </a:lnSpc>
              <a:buNone/>
            </a:pPr>
            <a:endParaRPr lang="en-US" altLang="ja-JP" sz="5400" b="1" spc="600" dirty="0">
              <a:solidFill>
                <a:srgbClr val="00B050"/>
              </a:solidFill>
              <a:latin typeface="+mn-lt"/>
              <a:ea typeface="メイリオ" panose="020B0604030504040204" pitchFamily="50" charset="-128"/>
            </a:endParaRPr>
          </a:p>
        </p:txBody>
      </p:sp>
      <p:cxnSp>
        <p:nvCxnSpPr>
          <p:cNvPr id="68" name="直線コネクタ 67">
            <a:extLst>
              <a:ext uri="{FF2B5EF4-FFF2-40B4-BE49-F238E27FC236}">
                <a16:creationId xmlns:a16="http://schemas.microsoft.com/office/drawing/2014/main" id="{F681DDDC-7BE1-4C41-9BAF-E4B66D693FDB}"/>
              </a:ext>
            </a:extLst>
          </p:cNvPr>
          <p:cNvCxnSpPr/>
          <p:nvPr/>
        </p:nvCxnSpPr>
        <p:spPr>
          <a:xfrm flipH="1">
            <a:off x="1079094" y="9627102"/>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965466F6-1AC7-4E80-8403-DECAC2316E37}"/>
              </a:ext>
            </a:extLst>
          </p:cNvPr>
          <p:cNvCxnSpPr/>
          <p:nvPr/>
        </p:nvCxnSpPr>
        <p:spPr>
          <a:xfrm flipH="1">
            <a:off x="1421994" y="9665202"/>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73D88D5B-5589-4CA8-B0FB-4DAA0BDE2ADB}"/>
              </a:ext>
            </a:extLst>
          </p:cNvPr>
          <p:cNvCxnSpPr/>
          <p:nvPr/>
        </p:nvCxnSpPr>
        <p:spPr>
          <a:xfrm flipH="1">
            <a:off x="23309013" y="10292867"/>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1C2D9000-0475-403C-9BC7-30673F389584}"/>
              </a:ext>
            </a:extLst>
          </p:cNvPr>
          <p:cNvCxnSpPr/>
          <p:nvPr/>
        </p:nvCxnSpPr>
        <p:spPr>
          <a:xfrm flipH="1">
            <a:off x="23651913" y="10330967"/>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Rectangle 11">
            <a:extLst>
              <a:ext uri="{FF2B5EF4-FFF2-40B4-BE49-F238E27FC236}">
                <a16:creationId xmlns:a16="http://schemas.microsoft.com/office/drawing/2014/main" id="{8425324B-B7EF-42C2-BF56-F7826571333E}"/>
              </a:ext>
            </a:extLst>
          </p:cNvPr>
          <p:cNvSpPr>
            <a:spLocks/>
          </p:cNvSpPr>
          <p:nvPr/>
        </p:nvSpPr>
        <p:spPr bwMode="auto">
          <a:xfrm>
            <a:off x="1539875" y="9566690"/>
            <a:ext cx="22796500" cy="2100890"/>
          </a:xfrm>
          <a:prstGeom prst="rect">
            <a:avLst/>
          </a:prstGeom>
          <a:noFill/>
          <a:ln>
            <a:noFill/>
          </a:ln>
        </p:spPr>
        <p:txBody>
          <a:bodyPr lIns="177731" tIns="176400" rIns="361471" bIns="177731" anchor="ctr" anchorCtr="1"/>
          <a:lstStyle>
            <a:lvl1pPr marL="6350" defTabSz="917575">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defTabSz="917575">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defTabSz="917575">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defTabSz="917575">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defTabSz="917575">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ctr">
              <a:lnSpc>
                <a:spcPts val="3000"/>
              </a:lnSpc>
              <a:buNone/>
            </a:pPr>
            <a:r>
              <a:rPr lang="en-US" altLang="ja-JP" sz="5400" b="1" spc="600" dirty="0">
                <a:solidFill>
                  <a:schemeClr val="bg1"/>
                </a:solidFill>
                <a:latin typeface="+mn-lt"/>
                <a:ea typeface="メイリオ" panose="020B0604030504040204" pitchFamily="50" charset="-128"/>
              </a:rPr>
              <a:t>Industry–University Collaboration Center </a:t>
            </a:r>
          </a:p>
          <a:p>
            <a:pPr algn="ctr" eaLnBrk="1" hangingPunct="1">
              <a:lnSpc>
                <a:spcPts val="3000"/>
              </a:lnSpc>
              <a:buFont typeface="Lucida Grande" charset="0"/>
              <a:buNone/>
            </a:pPr>
            <a:r>
              <a:rPr lang="en-US" altLang="ja-JP" sz="5400" b="1" spc="600" dirty="0">
                <a:solidFill>
                  <a:schemeClr val="bg1"/>
                </a:solidFill>
                <a:latin typeface="+mn-lt"/>
                <a:ea typeface="メイリオ" panose="020B0604030504040204" pitchFamily="50" charset="-128"/>
              </a:rPr>
              <a:t>for Developing New Metal Recycling Processes </a:t>
            </a:r>
          </a:p>
        </p:txBody>
      </p:sp>
      <p:sp>
        <p:nvSpPr>
          <p:cNvPr id="78" name="テキスト ボックス 77">
            <a:extLst>
              <a:ext uri="{FF2B5EF4-FFF2-40B4-BE49-F238E27FC236}">
                <a16:creationId xmlns:a16="http://schemas.microsoft.com/office/drawing/2014/main" id="{97B17EA9-0195-4F42-86F7-6194C8BCB03F}"/>
              </a:ext>
            </a:extLst>
          </p:cNvPr>
          <p:cNvSpPr txBox="1"/>
          <p:nvPr/>
        </p:nvSpPr>
        <p:spPr>
          <a:xfrm>
            <a:off x="900019" y="2280042"/>
            <a:ext cx="24408000" cy="1631216"/>
          </a:xfrm>
          <a:prstGeom prst="rect">
            <a:avLst/>
          </a:prstGeom>
          <a:noFill/>
        </p:spPr>
        <p:txBody>
          <a:bodyPr wrap="square" rtlCol="0">
            <a:noAutofit/>
          </a:bodyPr>
          <a:lstStyle/>
          <a:p>
            <a:pPr algn="ctr"/>
            <a:r>
              <a:rPr kumimoji="1" lang="en-US" altLang="ja-JP" sz="5400" u="none" spc="1500" dirty="0">
                <a:effectLst/>
                <a:ea typeface="Hiragino Kaku Gothic Pro W3" charset="-128"/>
                <a:cs typeface="Hiragino Kaku Gothic Pro W3" charset="-128"/>
              </a:rPr>
              <a:t>Endowed Research Unit for</a:t>
            </a:r>
          </a:p>
          <a:p>
            <a:pPr algn="ctr"/>
            <a:r>
              <a:rPr kumimoji="1" lang="en-US" altLang="ja-JP" sz="5400" u="none" spc="1500" dirty="0">
                <a:effectLst/>
                <a:ea typeface="Hiragino Kaku Gothic Pro W3" charset="-128"/>
                <a:cs typeface="Hiragino Kaku Gothic Pro W3" charset="-128"/>
              </a:rPr>
              <a:t>Non-ferrous Metals Resource Recovery Engineering</a:t>
            </a:r>
          </a:p>
          <a:p>
            <a:pPr algn="ctr"/>
            <a:r>
              <a:rPr lang="en-US" altLang="ja-JP" sz="5400" spc="1500" dirty="0">
                <a:ea typeface="Hiragino Kaku Gothic Pro W3" charset="-128"/>
                <a:cs typeface="Hiragino Kaku Gothic Pro W3" charset="-128"/>
              </a:rPr>
              <a:t>(JX Metals Endowed Unit)</a:t>
            </a:r>
            <a:endParaRPr kumimoji="1" lang="ja-JP" altLang="en-US" sz="5400" u="none" spc="1500" dirty="0">
              <a:effectLst/>
              <a:ea typeface="Hiragino Kaku Gothic Pro W3" charset="-128"/>
              <a:cs typeface="Hiragino Kaku Gothic Pro W3" charset="-128"/>
            </a:endParaRPr>
          </a:p>
        </p:txBody>
      </p:sp>
      <p:sp>
        <p:nvSpPr>
          <p:cNvPr id="79" name="テキスト ボックス 78">
            <a:extLst>
              <a:ext uri="{FF2B5EF4-FFF2-40B4-BE49-F238E27FC236}">
                <a16:creationId xmlns:a16="http://schemas.microsoft.com/office/drawing/2014/main" id="{587504C6-3DAA-4C89-961A-513EA39093AF}"/>
              </a:ext>
            </a:extLst>
          </p:cNvPr>
          <p:cNvSpPr txBox="1"/>
          <p:nvPr/>
        </p:nvSpPr>
        <p:spPr>
          <a:xfrm>
            <a:off x="900019" y="5140602"/>
            <a:ext cx="24408000" cy="1169551"/>
          </a:xfrm>
          <a:prstGeom prst="rect">
            <a:avLst/>
          </a:prstGeom>
          <a:noFill/>
        </p:spPr>
        <p:txBody>
          <a:bodyPr wrap="square" rtlCol="0">
            <a:spAutoFit/>
          </a:bodyPr>
          <a:lstStyle/>
          <a:p>
            <a:pPr algn="ctr"/>
            <a:r>
              <a:rPr kumimoji="1" lang="en-US" altLang="ja-JP" sz="7000" u="none" spc="600" dirty="0">
                <a:effectLst/>
                <a:ea typeface="Hiragino Kaku Gothic Pro W3" charset="-128"/>
                <a:cs typeface="Hiragino Kaku Gothic Pro W3" charset="-128"/>
              </a:rPr>
              <a:t>[ </a:t>
            </a:r>
            <a:r>
              <a:rPr lang="en-US" altLang="ja-JP" sz="7000" spc="600" dirty="0">
                <a:ea typeface="Hiragino Kaku Gothic Pro W3" charset="-128"/>
                <a:cs typeface="Hiragino Kaku Gothic Pro W3" charset="-128"/>
              </a:rPr>
              <a:t>Towards Highly Sustainable Society </a:t>
            </a:r>
            <a:r>
              <a:rPr kumimoji="1" lang="en-US" altLang="ja-JP" sz="7000" u="none" spc="600" dirty="0">
                <a:effectLst/>
                <a:ea typeface="Hiragino Kaku Gothic Pro W3" charset="-128"/>
                <a:cs typeface="Hiragino Kaku Gothic Pro W3" charset="-128"/>
              </a:rPr>
              <a:t>]</a:t>
            </a:r>
            <a:endParaRPr kumimoji="1" lang="ja-JP" altLang="en-US" sz="7000" u="none" spc="600" dirty="0">
              <a:effectLst/>
              <a:ea typeface="Hiragino Kaku Gothic Pro W3" charset="-128"/>
              <a:cs typeface="Hiragino Kaku Gothic Pro W3" charset="-128"/>
            </a:endParaRPr>
          </a:p>
        </p:txBody>
      </p:sp>
      <p:sp>
        <p:nvSpPr>
          <p:cNvPr id="80" name="テキスト ボックス 79">
            <a:extLst>
              <a:ext uri="{FF2B5EF4-FFF2-40B4-BE49-F238E27FC236}">
                <a16:creationId xmlns:a16="http://schemas.microsoft.com/office/drawing/2014/main" id="{7EA18E19-2F38-4C72-AB14-0783C2B7977C}"/>
              </a:ext>
            </a:extLst>
          </p:cNvPr>
          <p:cNvSpPr txBox="1"/>
          <p:nvPr/>
        </p:nvSpPr>
        <p:spPr>
          <a:xfrm>
            <a:off x="900019" y="6244729"/>
            <a:ext cx="24408000" cy="1015663"/>
          </a:xfrm>
          <a:prstGeom prst="rect">
            <a:avLst/>
          </a:prstGeom>
          <a:noFill/>
        </p:spPr>
        <p:txBody>
          <a:bodyPr wrap="square" rtlCol="0">
            <a:spAutoFit/>
          </a:bodyPr>
          <a:lstStyle/>
          <a:p>
            <a:pPr algn="ctr">
              <a:lnSpc>
                <a:spcPct val="150000"/>
              </a:lnSpc>
            </a:pPr>
            <a:r>
              <a:rPr lang="en-US" altLang="ja-JP" sz="4000" spc="300" dirty="0">
                <a:latin typeface="Calibri" charset="0"/>
                <a:ea typeface="Calibri" charset="0"/>
                <a:cs typeface="Calibri" charset="0"/>
              </a:rPr>
              <a:t>Institute of Industrial Science, Endowed Chairs</a:t>
            </a:r>
            <a:endParaRPr kumimoji="1" lang="ja-JP" altLang="en-US" sz="4000" u="none" spc="300" baseline="0" dirty="0">
              <a:effectLst/>
              <a:latin typeface="Calibri" charset="0"/>
              <a:ea typeface="Calibri" charset="0"/>
              <a:cs typeface="Calibri" charset="0"/>
            </a:endParaRPr>
          </a:p>
        </p:txBody>
      </p:sp>
      <p:sp>
        <p:nvSpPr>
          <p:cNvPr id="81" name="テキスト ボックス 80">
            <a:extLst>
              <a:ext uri="{FF2B5EF4-FFF2-40B4-BE49-F238E27FC236}">
                <a16:creationId xmlns:a16="http://schemas.microsoft.com/office/drawing/2014/main" id="{BC23D4AA-D429-4FF4-BEA4-06E9D420DB7D}"/>
              </a:ext>
            </a:extLst>
          </p:cNvPr>
          <p:cNvSpPr txBox="1"/>
          <p:nvPr/>
        </p:nvSpPr>
        <p:spPr>
          <a:xfrm>
            <a:off x="9944100" y="8630662"/>
            <a:ext cx="15177146" cy="784830"/>
          </a:xfrm>
          <a:prstGeom prst="rect">
            <a:avLst/>
          </a:prstGeom>
          <a:noFill/>
        </p:spPr>
        <p:txBody>
          <a:bodyPr wrap="square" rtlCol="0">
            <a:spAutoFit/>
          </a:bodyPr>
          <a:lstStyle/>
          <a:p>
            <a:pPr algn="r">
              <a:lnSpc>
                <a:spcPct val="150000"/>
              </a:lnSpc>
            </a:pPr>
            <a:r>
              <a:rPr lang="en-US" altLang="ja-JP" sz="3000" spc="300" dirty="0">
                <a:ea typeface="Arial" charset="0"/>
                <a:cs typeface="Arial" charset="0"/>
              </a:rPr>
              <a:t>http://www.metals-recycling.iis.u-tokyo.ac.jp/</a:t>
            </a:r>
            <a:endParaRPr kumimoji="1" lang="ja-JP" altLang="en-US" sz="3000" u="none" spc="300" baseline="0" dirty="0">
              <a:effectLst/>
              <a:ea typeface="Arial" charset="0"/>
              <a:cs typeface="Arial" charset="0"/>
            </a:endParaRPr>
          </a:p>
        </p:txBody>
      </p:sp>
      <p:sp>
        <p:nvSpPr>
          <p:cNvPr id="82" name="テキスト ボックス 81">
            <a:extLst>
              <a:ext uri="{FF2B5EF4-FFF2-40B4-BE49-F238E27FC236}">
                <a16:creationId xmlns:a16="http://schemas.microsoft.com/office/drawing/2014/main" id="{1F985680-4516-4F0F-ABC1-2B804521A717}"/>
              </a:ext>
            </a:extLst>
          </p:cNvPr>
          <p:cNvSpPr txBox="1"/>
          <p:nvPr/>
        </p:nvSpPr>
        <p:spPr>
          <a:xfrm>
            <a:off x="5867400" y="7724065"/>
            <a:ext cx="14309524" cy="713272"/>
          </a:xfrm>
          <a:prstGeom prst="rect">
            <a:avLst/>
          </a:prstGeom>
          <a:noFill/>
        </p:spPr>
        <p:txBody>
          <a:bodyPr wrap="square" rtlCol="0">
            <a:spAutoFit/>
          </a:bodyPr>
          <a:lstStyle/>
          <a:p>
            <a:pPr algn="ctr">
              <a:lnSpc>
                <a:spcPct val="150000"/>
              </a:lnSpc>
            </a:pPr>
            <a:r>
              <a:rPr lang="en-US" altLang="ja-JP" sz="3000" spc="300" dirty="0">
                <a:ea typeface="Hiragino Kaku Gothic Pro W3" charset="-128"/>
                <a:cs typeface="Hiragino Kaku Gothic Pro W3" charset="-128"/>
              </a:rPr>
              <a:t>Non-ferrous Metals Resource Recovery Engineering</a:t>
            </a:r>
          </a:p>
        </p:txBody>
      </p:sp>
      <p:pic>
        <p:nvPicPr>
          <p:cNvPr id="74" name="Picture 40" descr="C:\Users\Taninouchi\東大生研\事務仕事\2016_12_JX寄付部門パンフ_2015_山中研\2016年度_第2版\追加記事_所先生\所千晴写真.jpg">
            <a:extLst>
              <a:ext uri="{FF2B5EF4-FFF2-40B4-BE49-F238E27FC236}">
                <a16:creationId xmlns:a16="http://schemas.microsoft.com/office/drawing/2014/main" id="{F2E4A8E9-11DB-4E25-9414-22B218AC0015}"/>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l="7938" t="11578" r="9528" b="27502"/>
          <a:stretch/>
        </p:blipFill>
        <p:spPr bwMode="auto">
          <a:xfrm>
            <a:off x="9079698" y="19836265"/>
            <a:ext cx="2700000" cy="29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グループ化 1">
            <a:extLst>
              <a:ext uri="{FF2B5EF4-FFF2-40B4-BE49-F238E27FC236}">
                <a16:creationId xmlns:a16="http://schemas.microsoft.com/office/drawing/2014/main" id="{66EB9E29-ED2C-4F8C-B2DA-560BC838BBC4}"/>
              </a:ext>
            </a:extLst>
          </p:cNvPr>
          <p:cNvGrpSpPr/>
          <p:nvPr/>
        </p:nvGrpSpPr>
        <p:grpSpPr>
          <a:xfrm>
            <a:off x="1000623" y="19818874"/>
            <a:ext cx="8073940" cy="15053547"/>
            <a:chOff x="1000623" y="19789999"/>
            <a:chExt cx="8073940" cy="15053547"/>
          </a:xfrm>
        </p:grpSpPr>
        <p:pic>
          <p:nvPicPr>
            <p:cNvPr id="73" name="図 72">
              <a:extLst>
                <a:ext uri="{FF2B5EF4-FFF2-40B4-BE49-F238E27FC236}">
                  <a16:creationId xmlns:a16="http://schemas.microsoft.com/office/drawing/2014/main" id="{8D99ABC0-50AE-46F7-A361-40873EFA3FAB}"/>
                </a:ext>
              </a:extLst>
            </p:cNvPr>
            <p:cNvPicPr>
              <a:picLocks noChangeAspect="1"/>
            </p:cNvPicPr>
            <p:nvPr/>
          </p:nvPicPr>
          <p:blipFill>
            <a:blip r:embed="rId13"/>
            <a:stretch>
              <a:fillRect/>
            </a:stretch>
          </p:blipFill>
          <p:spPr>
            <a:xfrm>
              <a:off x="1000623" y="24717468"/>
              <a:ext cx="8073940" cy="5824568"/>
            </a:xfrm>
            <a:prstGeom prst="rect">
              <a:avLst/>
            </a:prstGeom>
          </p:spPr>
        </p:pic>
        <p:sp>
          <p:nvSpPr>
            <p:cNvPr id="34" name="正方形/長方形 41">
              <a:extLst>
                <a:ext uri="{FF2B5EF4-FFF2-40B4-BE49-F238E27FC236}">
                  <a16:creationId xmlns:a16="http://schemas.microsoft.com/office/drawing/2014/main" id="{E5A2473D-ED41-4900-8496-0BBD3B1785B5}"/>
                </a:ext>
              </a:extLst>
            </p:cNvPr>
            <p:cNvSpPr>
              <a:spLocks noChangeArrowheads="1"/>
            </p:cNvSpPr>
            <p:nvPr/>
          </p:nvSpPr>
          <p:spPr bwMode="auto">
            <a:xfrm>
              <a:off x="1121798" y="19789999"/>
              <a:ext cx="7704000" cy="15053547"/>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latin typeface="+mn-lt"/>
                <a:ea typeface="メイリオ" panose="020B0604030504040204" pitchFamily="50" charset="-128"/>
              </a:endParaRPr>
            </a:p>
          </p:txBody>
        </p:sp>
        <p:sp>
          <p:nvSpPr>
            <p:cNvPr id="53" name="テキスト ボックス 680">
              <a:extLst>
                <a:ext uri="{FF2B5EF4-FFF2-40B4-BE49-F238E27FC236}">
                  <a16:creationId xmlns:a16="http://schemas.microsoft.com/office/drawing/2014/main" id="{5534E73F-96CD-413C-9E3C-6178ECE98691}"/>
                </a:ext>
              </a:extLst>
            </p:cNvPr>
            <p:cNvSpPr txBox="1">
              <a:spLocks noChangeArrowheads="1"/>
            </p:cNvSpPr>
            <p:nvPr/>
          </p:nvSpPr>
          <p:spPr bwMode="auto">
            <a:xfrm>
              <a:off x="2149616" y="23629773"/>
              <a:ext cx="59394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eaLnBrk="1" hangingPunct="1">
                <a:spcBef>
                  <a:spcPct val="0"/>
                </a:spcBef>
                <a:buSzTx/>
                <a:buFontTx/>
                <a:buNone/>
              </a:pPr>
              <a:r>
                <a:rPr lang="en-US" altLang="ja-JP" sz="3200" b="1" spc="-100" dirty="0">
                  <a:solidFill>
                    <a:srgbClr val="33CC33"/>
                  </a:solidFill>
                  <a:latin typeface="+mn-lt"/>
                  <a:ea typeface="メイリオ" panose="020B0604030504040204" pitchFamily="50" charset="-128"/>
                  <a:sym typeface="Arial" panose="020B0604020202020204" pitchFamily="34" charset="0"/>
                </a:rPr>
                <a:t>Developing Non-ferrous Metal Production Processes</a:t>
              </a:r>
            </a:p>
          </p:txBody>
        </p:sp>
        <p:sp>
          <p:nvSpPr>
            <p:cNvPr id="55" name="Rectangle 19">
              <a:extLst>
                <a:ext uri="{FF2B5EF4-FFF2-40B4-BE49-F238E27FC236}">
                  <a16:creationId xmlns:a16="http://schemas.microsoft.com/office/drawing/2014/main" id="{D93D46E3-2047-41BC-A607-11432E1A2D19}"/>
                </a:ext>
              </a:extLst>
            </p:cNvPr>
            <p:cNvSpPr>
              <a:spLocks noChangeArrowheads="1"/>
            </p:cNvSpPr>
            <p:nvPr/>
          </p:nvSpPr>
          <p:spPr bwMode="auto">
            <a:xfrm>
              <a:off x="3977909" y="19794886"/>
              <a:ext cx="458612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en-US" altLang="ja-JP" sz="4000" b="1" u="sng" dirty="0">
                  <a:solidFill>
                    <a:srgbClr val="33CC33"/>
                  </a:solidFill>
                  <a:latin typeface="+mn-lt"/>
                  <a:ea typeface="メイリオ" panose="020B0604030504040204" pitchFamily="50" charset="-128"/>
                  <a:sym typeface="Arial" panose="020B0604020202020204" pitchFamily="34" charset="0"/>
                </a:rPr>
                <a:t>Project Prof. </a:t>
              </a:r>
            </a:p>
            <a:p>
              <a:pPr>
                <a:spcBef>
                  <a:spcPct val="0"/>
                </a:spcBef>
                <a:buSzTx/>
                <a:buFontTx/>
                <a:buNone/>
              </a:pPr>
              <a:r>
                <a:rPr lang="en-US" altLang="ja-JP" sz="4000" b="1" u="sng" dirty="0" err="1">
                  <a:solidFill>
                    <a:srgbClr val="33CC33"/>
                  </a:solidFill>
                  <a:latin typeface="+mn-lt"/>
                  <a:ea typeface="メイリオ" panose="020B0604030504040204" pitchFamily="50" charset="-128"/>
                  <a:sym typeface="Arial" panose="020B0604020202020204" pitchFamily="34" charset="0"/>
                </a:rPr>
                <a:t>Harumasa</a:t>
              </a:r>
              <a:r>
                <a:rPr lang="en-US" altLang="ja-JP" sz="4000" b="1" u="sng" dirty="0">
                  <a:solidFill>
                    <a:srgbClr val="33CC33"/>
                  </a:solidFill>
                  <a:latin typeface="+mn-lt"/>
                  <a:ea typeface="メイリオ" panose="020B0604030504040204" pitchFamily="50" charset="-128"/>
                  <a:sym typeface="Arial" panose="020B0604020202020204" pitchFamily="34" charset="0"/>
                </a:rPr>
                <a:t> </a:t>
              </a:r>
              <a:r>
                <a:rPr lang="en-US" altLang="ja-JP" sz="4000" b="1" u="sng" dirty="0" err="1">
                  <a:solidFill>
                    <a:srgbClr val="33CC33"/>
                  </a:solidFill>
                  <a:latin typeface="+mn-lt"/>
                  <a:ea typeface="メイリオ" panose="020B0604030504040204" pitchFamily="50" charset="-128"/>
                  <a:sym typeface="Arial" panose="020B0604020202020204" pitchFamily="34" charset="0"/>
                </a:rPr>
                <a:t>Kurokawa</a:t>
              </a:r>
              <a:endParaRPr lang="en-US" altLang="ja-JP" sz="4000" b="1" dirty="0">
                <a:solidFill>
                  <a:srgbClr val="33CC33"/>
                </a:solidFill>
                <a:latin typeface="+mn-lt"/>
                <a:ea typeface="メイリオ" panose="020B0604030504040204" pitchFamily="50" charset="-128"/>
                <a:sym typeface="Arial" panose="020B0604020202020204" pitchFamily="34" charset="0"/>
              </a:endParaRPr>
            </a:p>
          </p:txBody>
        </p:sp>
        <p:sp>
          <p:nvSpPr>
            <p:cNvPr id="57" name="テキスト ボックス 56">
              <a:extLst>
                <a:ext uri="{FF2B5EF4-FFF2-40B4-BE49-F238E27FC236}">
                  <a16:creationId xmlns:a16="http://schemas.microsoft.com/office/drawing/2014/main" id="{29090B2E-068F-43F6-91E6-756150735CC2}"/>
                </a:ext>
              </a:extLst>
            </p:cNvPr>
            <p:cNvSpPr txBox="1"/>
            <p:nvPr/>
          </p:nvSpPr>
          <p:spPr>
            <a:xfrm>
              <a:off x="1283509" y="30717772"/>
              <a:ext cx="7380577" cy="4031873"/>
            </a:xfrm>
            <a:prstGeom prst="rect">
              <a:avLst/>
            </a:prstGeom>
            <a:noFill/>
          </p:spPr>
          <p:txBody>
            <a:bodyPr wrap="square">
              <a:spAutoFit/>
            </a:bodyPr>
            <a:lstStyle/>
            <a:p>
              <a:pPr algn="just"/>
              <a:r>
                <a:rPr lang="en-US" altLang="ja-JP" sz="3200" dirty="0"/>
                <a:t>Our laboratory develops energy-efficient, environmentally-sound, and low-cost process schemes to produce various non-ferrous metals by minimizing energy consumption and maximizing recovery ratio of target metals to reduce the amount of waste generation in the conventional processes .</a:t>
              </a:r>
            </a:p>
          </p:txBody>
        </p:sp>
        <p:sp>
          <p:nvSpPr>
            <p:cNvPr id="58" name="テキスト ボックス 575">
              <a:extLst>
                <a:ext uri="{FF2B5EF4-FFF2-40B4-BE49-F238E27FC236}">
                  <a16:creationId xmlns:a16="http://schemas.microsoft.com/office/drawing/2014/main" id="{C583849F-2D81-465A-8720-861C47F2CF57}"/>
                </a:ext>
              </a:extLst>
            </p:cNvPr>
            <p:cNvSpPr txBox="1">
              <a:spLocks noChangeArrowheads="1"/>
            </p:cNvSpPr>
            <p:nvPr/>
          </p:nvSpPr>
          <p:spPr bwMode="auto">
            <a:xfrm>
              <a:off x="3919545" y="21099003"/>
              <a:ext cx="488422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en-US" altLang="ja-JP" sz="2800" b="1" dirty="0">
                  <a:latin typeface="+mn-lt"/>
                  <a:ea typeface="メイリオ" panose="020B0604030504040204" pitchFamily="50" charset="-128"/>
                  <a:sym typeface="Arial" panose="020B0604020202020204" pitchFamily="34" charset="0"/>
                </a:rPr>
                <a:t>Professor, </a:t>
              </a:r>
            </a:p>
            <a:p>
              <a:pPr>
                <a:spcBef>
                  <a:spcPct val="0"/>
                </a:spcBef>
                <a:buSzTx/>
                <a:buNone/>
              </a:pPr>
              <a:r>
                <a:rPr lang="en-US" altLang="ja-JP" sz="2800" b="1" dirty="0">
                  <a:latin typeface="+mn-lt"/>
                  <a:ea typeface="メイリオ" panose="020B0604030504040204" pitchFamily="50" charset="-128"/>
                  <a:sym typeface="Arial" panose="020B0604020202020204" pitchFamily="34" charset="0"/>
                </a:rPr>
                <a:t>Institute of Industrial Science,</a:t>
              </a:r>
            </a:p>
            <a:p>
              <a:pPr>
                <a:spcBef>
                  <a:spcPct val="0"/>
                </a:spcBef>
                <a:buSzTx/>
                <a:buNone/>
              </a:pPr>
              <a:r>
                <a:rPr lang="en-US" altLang="ja-JP" sz="2800" b="1" dirty="0">
                  <a:latin typeface="+mn-lt"/>
                  <a:ea typeface="メイリオ" panose="020B0604030504040204" pitchFamily="50" charset="-128"/>
                  <a:sym typeface="Arial" panose="020B0604020202020204" pitchFamily="34" charset="0"/>
                </a:rPr>
                <a:t>The University of Tokyo</a:t>
              </a:r>
            </a:p>
            <a:p>
              <a:pPr>
                <a:spcBef>
                  <a:spcPct val="0"/>
                </a:spcBef>
                <a:buSzTx/>
                <a:buNone/>
              </a:pPr>
              <a:r>
                <a:rPr kumimoji="1" lang="en-US" altLang="ja-JP" sz="2800" b="1" dirty="0">
                  <a:latin typeface="+mn-lt"/>
                  <a:ea typeface="メイリオ" panose="020B0604030504040204" pitchFamily="50" charset="-128"/>
                  <a:sym typeface="Arial" panose="020B0604020202020204" pitchFamily="34" charset="0"/>
                </a:rPr>
                <a:t>Advisor, </a:t>
              </a:r>
            </a:p>
            <a:p>
              <a:pPr>
                <a:spcBef>
                  <a:spcPct val="0"/>
                </a:spcBef>
                <a:buSzTx/>
                <a:buNone/>
              </a:pPr>
              <a:r>
                <a:rPr kumimoji="1" lang="en-US" altLang="ja-JP" sz="2800" b="1" dirty="0">
                  <a:latin typeface="+mn-lt"/>
                  <a:ea typeface="メイリオ" panose="020B0604030504040204" pitchFamily="50" charset="-128"/>
                  <a:sym typeface="Arial" panose="020B0604020202020204" pitchFamily="34" charset="0"/>
                </a:rPr>
                <a:t>Sumitomo Metal Mining </a:t>
              </a:r>
              <a:r>
                <a:rPr kumimoji="1" lang="en-US" altLang="ja-JP" sz="2800" b="1" dirty="0" err="1">
                  <a:latin typeface="+mn-lt"/>
                  <a:ea typeface="メイリオ" panose="020B0604030504040204" pitchFamily="50" charset="-128"/>
                  <a:sym typeface="Arial" panose="020B0604020202020204" pitchFamily="34" charset="0"/>
                </a:rPr>
                <a:t>Co.,Ltd</a:t>
              </a:r>
              <a:r>
                <a:rPr kumimoji="1" lang="en-US" altLang="ja-JP" sz="2800" b="1" dirty="0">
                  <a:latin typeface="+mn-lt"/>
                  <a:ea typeface="メイリオ" panose="020B0604030504040204" pitchFamily="50" charset="-128"/>
                  <a:sym typeface="Arial" panose="020B0604020202020204" pitchFamily="34" charset="0"/>
                </a:rPr>
                <a:t>.</a:t>
              </a:r>
            </a:p>
          </p:txBody>
        </p:sp>
        <p:pic>
          <p:nvPicPr>
            <p:cNvPr id="75" name="図 74" descr="スーツを着た男性&#10;&#10;自動的に生成された説明">
              <a:extLst>
                <a:ext uri="{FF2B5EF4-FFF2-40B4-BE49-F238E27FC236}">
                  <a16:creationId xmlns:a16="http://schemas.microsoft.com/office/drawing/2014/main" id="{571A342E-4C1F-4D5C-8678-A8AAC712328A}"/>
                </a:ext>
              </a:extLst>
            </p:cNvPr>
            <p:cNvPicPr>
              <a:picLocks noChangeAspect="1"/>
            </p:cNvPicPr>
            <p:nvPr/>
          </p:nvPicPr>
          <p:blipFill rotWithShape="1">
            <a:blip r:embed="rId14"/>
            <a:srcRect l="19473" t="5417" r="16874" b="39795"/>
            <a:stretch/>
          </p:blipFill>
          <p:spPr>
            <a:xfrm>
              <a:off x="1140321" y="19801397"/>
              <a:ext cx="2700000" cy="2988000"/>
            </a:xfrm>
            <a:prstGeom prst="rect">
              <a:avLst/>
            </a:prstGeom>
          </p:spPr>
        </p:pic>
      </p:grpSp>
      <p:pic>
        <p:nvPicPr>
          <p:cNvPr id="76" name="図 75" descr="スーツを着た男性&#10;&#10;自動的に生成された説明">
            <a:extLst>
              <a:ext uri="{FF2B5EF4-FFF2-40B4-BE49-F238E27FC236}">
                <a16:creationId xmlns:a16="http://schemas.microsoft.com/office/drawing/2014/main" id="{73AFAF5F-3153-490F-B049-8C62E6AA8A04}"/>
              </a:ext>
            </a:extLst>
          </p:cNvPr>
          <p:cNvPicPr>
            <a:picLocks noChangeAspect="1"/>
          </p:cNvPicPr>
          <p:nvPr/>
        </p:nvPicPr>
        <p:blipFill rotWithShape="1">
          <a:blip r:embed="rId15"/>
          <a:srcRect l="32063" t="9426" r="30851" b="50000"/>
          <a:stretch/>
        </p:blipFill>
        <p:spPr>
          <a:xfrm>
            <a:off x="17395271" y="19831142"/>
            <a:ext cx="2700000" cy="2988000"/>
          </a:xfrm>
          <a:prstGeom prst="rect">
            <a:avLst/>
          </a:prstGeom>
        </p:spPr>
      </p:pic>
      <p:pic>
        <p:nvPicPr>
          <p:cNvPr id="77" name="図 76" descr="ダイアグラム&#10;&#10;自動的に生成された説明">
            <a:extLst>
              <a:ext uri="{FF2B5EF4-FFF2-40B4-BE49-F238E27FC236}">
                <a16:creationId xmlns:a16="http://schemas.microsoft.com/office/drawing/2014/main" id="{75429E37-747D-4FA6-95B5-A9C4AB35C338}"/>
              </a:ext>
            </a:extLst>
          </p:cNvPr>
          <p:cNvPicPr>
            <a:picLocks noChangeAspect="1"/>
          </p:cNvPicPr>
          <p:nvPr/>
        </p:nvPicPr>
        <p:blipFill rotWithShape="1">
          <a:blip r:embed="rId16"/>
          <a:srcRect l="2045"/>
          <a:stretch/>
        </p:blipFill>
        <p:spPr>
          <a:xfrm>
            <a:off x="9198956" y="24787993"/>
            <a:ext cx="7320653" cy="5514020"/>
          </a:xfrm>
          <a:prstGeom prst="rect">
            <a:avLst/>
          </a:prstGeom>
        </p:spPr>
      </p:pic>
      <p:pic>
        <p:nvPicPr>
          <p:cNvPr id="3" name="図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442872" y="24775218"/>
            <a:ext cx="7565292" cy="5306689"/>
          </a:xfrm>
          <a:prstGeom prst="rect">
            <a:avLst/>
          </a:prstGeom>
        </p:spPr>
      </p:pic>
    </p:spTree>
    <p:extLst>
      <p:ext uri="{BB962C8B-B14F-4D97-AF65-F5344CB8AC3E}">
        <p14:creationId xmlns:p14="http://schemas.microsoft.com/office/powerpoint/2010/main" val="627443668"/>
      </p:ext>
    </p:extLst>
  </p:cSld>
  <p:clrMapOvr>
    <a:masterClrMapping/>
  </p:clrMapOvr>
</p:sld>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ホワイ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277</TotalTime>
  <Words>569</Words>
  <Application>Microsoft Office PowerPoint</Application>
  <PresentationFormat>ユーザー設定</PresentationFormat>
  <Paragraphs>75</Paragraphs>
  <Slides>1</Slides>
  <Notes>1</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vt:i4>
      </vt:variant>
    </vt:vector>
  </HeadingPairs>
  <TitlesOfParts>
    <vt:vector size="10" baseType="lpstr">
      <vt:lpstr>Hiragino Kaku Gothic Pro W3</vt:lpstr>
      <vt:lpstr>Lucida Grande</vt:lpstr>
      <vt:lpstr>ＭＳ Ｐゴシック</vt:lpstr>
      <vt:lpstr>メイリオ</vt:lpstr>
      <vt:lpstr>Yu Gothic</vt:lpstr>
      <vt:lpstr>Arial</vt:lpstr>
      <vt:lpstr>Calibri</vt:lpstr>
      <vt:lpstr>Calibri Light</vt:lpstr>
      <vt:lpstr>ホワイト</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岡本健</dc:creator>
  <cp:lastModifiedBy>Kamimura</cp:lastModifiedBy>
  <cp:revision>38</cp:revision>
  <cp:lastPrinted>2021-04-13T05:21:32Z</cp:lastPrinted>
  <dcterms:created xsi:type="dcterms:W3CDTF">2017-03-13T07:23:39Z</dcterms:created>
  <dcterms:modified xsi:type="dcterms:W3CDTF">2022-01-17T02:44:09Z</dcterms:modified>
</cp:coreProperties>
</file>