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Lst>
  <p:sldSz cx="26208038" cy="37079238"/>
  <p:notesSz cx="6858000" cy="9144000"/>
  <p:defaultTextStyle>
    <a:defPPr>
      <a:defRPr lang="ja-JP"/>
    </a:defPPr>
    <a:lvl1pPr marL="0" algn="l" defTabSz="3037728" rtl="0" eaLnBrk="1" latinLnBrk="0" hangingPunct="1">
      <a:defRPr kumimoji="1" sz="5980" kern="1200">
        <a:solidFill>
          <a:schemeClr val="tx1"/>
        </a:solidFill>
        <a:latin typeface="+mn-lt"/>
        <a:ea typeface="+mn-ea"/>
        <a:cs typeface="+mn-cs"/>
      </a:defRPr>
    </a:lvl1pPr>
    <a:lvl2pPr marL="1518864" algn="l" defTabSz="3037728" rtl="0" eaLnBrk="1" latinLnBrk="0" hangingPunct="1">
      <a:defRPr kumimoji="1" sz="5980" kern="1200">
        <a:solidFill>
          <a:schemeClr val="tx1"/>
        </a:solidFill>
        <a:latin typeface="+mn-lt"/>
        <a:ea typeface="+mn-ea"/>
        <a:cs typeface="+mn-cs"/>
      </a:defRPr>
    </a:lvl2pPr>
    <a:lvl3pPr marL="3037728" algn="l" defTabSz="3037728" rtl="0" eaLnBrk="1" latinLnBrk="0" hangingPunct="1">
      <a:defRPr kumimoji="1" sz="5980" kern="1200">
        <a:solidFill>
          <a:schemeClr val="tx1"/>
        </a:solidFill>
        <a:latin typeface="+mn-lt"/>
        <a:ea typeface="+mn-ea"/>
        <a:cs typeface="+mn-cs"/>
      </a:defRPr>
    </a:lvl3pPr>
    <a:lvl4pPr marL="4556592" algn="l" defTabSz="3037728" rtl="0" eaLnBrk="1" latinLnBrk="0" hangingPunct="1">
      <a:defRPr kumimoji="1" sz="5980" kern="1200">
        <a:solidFill>
          <a:schemeClr val="tx1"/>
        </a:solidFill>
        <a:latin typeface="+mn-lt"/>
        <a:ea typeface="+mn-ea"/>
        <a:cs typeface="+mn-cs"/>
      </a:defRPr>
    </a:lvl4pPr>
    <a:lvl5pPr marL="6075456" algn="l" defTabSz="3037728" rtl="0" eaLnBrk="1" latinLnBrk="0" hangingPunct="1">
      <a:defRPr kumimoji="1" sz="5980" kern="1200">
        <a:solidFill>
          <a:schemeClr val="tx1"/>
        </a:solidFill>
        <a:latin typeface="+mn-lt"/>
        <a:ea typeface="+mn-ea"/>
        <a:cs typeface="+mn-cs"/>
      </a:defRPr>
    </a:lvl5pPr>
    <a:lvl6pPr marL="7594321" algn="l" defTabSz="3037728" rtl="0" eaLnBrk="1" latinLnBrk="0" hangingPunct="1">
      <a:defRPr kumimoji="1" sz="5980" kern="1200">
        <a:solidFill>
          <a:schemeClr val="tx1"/>
        </a:solidFill>
        <a:latin typeface="+mn-lt"/>
        <a:ea typeface="+mn-ea"/>
        <a:cs typeface="+mn-cs"/>
      </a:defRPr>
    </a:lvl6pPr>
    <a:lvl7pPr marL="9113185" algn="l" defTabSz="3037728" rtl="0" eaLnBrk="1" latinLnBrk="0" hangingPunct="1">
      <a:defRPr kumimoji="1" sz="5980" kern="1200">
        <a:solidFill>
          <a:schemeClr val="tx1"/>
        </a:solidFill>
        <a:latin typeface="+mn-lt"/>
        <a:ea typeface="+mn-ea"/>
        <a:cs typeface="+mn-cs"/>
      </a:defRPr>
    </a:lvl7pPr>
    <a:lvl8pPr marL="10632049" algn="l" defTabSz="3037728" rtl="0" eaLnBrk="1" latinLnBrk="0" hangingPunct="1">
      <a:defRPr kumimoji="1" sz="5980" kern="1200">
        <a:solidFill>
          <a:schemeClr val="tx1"/>
        </a:solidFill>
        <a:latin typeface="+mn-lt"/>
        <a:ea typeface="+mn-ea"/>
        <a:cs typeface="+mn-cs"/>
      </a:defRPr>
    </a:lvl8pPr>
    <a:lvl9pPr marL="12150913" algn="l" defTabSz="3037728" rtl="0" eaLnBrk="1" latinLnBrk="0" hangingPunct="1">
      <a:defRPr kumimoji="1" sz="598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4C5B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55"/>
    <p:restoredTop sz="94674"/>
  </p:normalViewPr>
  <p:slideViewPr>
    <p:cSldViewPr snapToGrid="0" snapToObjects="1">
      <p:cViewPr varScale="1">
        <p:scale>
          <a:sx n="17" d="100"/>
          <a:sy n="17" d="100"/>
        </p:scale>
        <p:origin x="2313" y="14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965603" y="6068295"/>
            <a:ext cx="22276832" cy="12909068"/>
          </a:xfrm>
          <a:prstGeom prst="rect">
            <a:avLst/>
          </a:prstGeom>
        </p:spPr>
        <p:txBody>
          <a:bodyPr anchor="b"/>
          <a:lstStyle>
            <a:lvl1pPr algn="ctr">
              <a:defRPr sz="17197"/>
            </a:lvl1pPr>
          </a:lstStyle>
          <a:p>
            <a:r>
              <a:rPr lang="ja-JP" altLang="en-US"/>
              <a:t>マスター タイトルの書式設定</a:t>
            </a:r>
            <a:endParaRPr lang="en-US" dirty="0"/>
          </a:p>
        </p:txBody>
      </p:sp>
      <p:sp>
        <p:nvSpPr>
          <p:cNvPr id="3" name="Subtitle 2"/>
          <p:cNvSpPr>
            <a:spLocks noGrp="1"/>
          </p:cNvSpPr>
          <p:nvPr>
            <p:ph type="subTitle" idx="1"/>
          </p:nvPr>
        </p:nvSpPr>
        <p:spPr>
          <a:xfrm>
            <a:off x="3276005" y="19475186"/>
            <a:ext cx="19656029" cy="8952230"/>
          </a:xfrm>
          <a:prstGeom prst="rect">
            <a:avLst/>
          </a:prstGeom>
        </p:spPr>
        <p:txBody>
          <a:bodyPr/>
          <a:lstStyle>
            <a:lvl1pPr marL="0" indent="0" algn="ctr">
              <a:buNone/>
              <a:defRPr sz="6879"/>
            </a:lvl1pPr>
            <a:lvl2pPr marL="1310381" indent="0" algn="ctr">
              <a:buNone/>
              <a:defRPr sz="5732"/>
            </a:lvl2pPr>
            <a:lvl3pPr marL="2620762" indent="0" algn="ctr">
              <a:buNone/>
              <a:defRPr sz="5159"/>
            </a:lvl3pPr>
            <a:lvl4pPr marL="3931143" indent="0" algn="ctr">
              <a:buNone/>
              <a:defRPr sz="4586"/>
            </a:lvl4pPr>
            <a:lvl5pPr marL="5241524" indent="0" algn="ctr">
              <a:buNone/>
              <a:defRPr sz="4586"/>
            </a:lvl5pPr>
            <a:lvl6pPr marL="6551905" indent="0" algn="ctr">
              <a:buNone/>
              <a:defRPr sz="4586"/>
            </a:lvl6pPr>
            <a:lvl7pPr marL="7862286" indent="0" algn="ctr">
              <a:buNone/>
              <a:defRPr sz="4586"/>
            </a:lvl7pPr>
            <a:lvl8pPr marL="9172666" indent="0" algn="ctr">
              <a:buNone/>
              <a:defRPr sz="4586"/>
            </a:lvl8pPr>
            <a:lvl9pPr marL="10483047" indent="0" algn="ctr">
              <a:buNone/>
              <a:defRPr sz="4586"/>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690127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1801803" y="1974134"/>
            <a:ext cx="22604433" cy="7166939"/>
          </a:xfrm>
          <a:prstGeom prst="rect">
            <a:avLst/>
          </a:prstGeom>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801803" y="9870630"/>
            <a:ext cx="22604433" cy="23526436"/>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2111884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8755129" y="1974126"/>
            <a:ext cx="5651108" cy="31422940"/>
          </a:xfrm>
          <a:prstGeom prst="rect">
            <a:avLst/>
          </a:prstGeo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801804" y="1974126"/>
            <a:ext cx="16625724" cy="31422940"/>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824939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801803" y="1974134"/>
            <a:ext cx="22604433" cy="7166939"/>
          </a:xfrm>
          <a:prstGeom prst="rect">
            <a:avLst/>
          </a:prstGeo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1801803" y="9870630"/>
            <a:ext cx="22604433" cy="23526436"/>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415042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788154" y="9244071"/>
            <a:ext cx="22604433" cy="15423930"/>
          </a:xfrm>
          <a:prstGeom prst="rect">
            <a:avLst/>
          </a:prstGeom>
        </p:spPr>
        <p:txBody>
          <a:bodyPr anchor="b"/>
          <a:lstStyle>
            <a:lvl1pPr>
              <a:defRPr sz="17197"/>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788154" y="24813917"/>
            <a:ext cx="22604433" cy="8111081"/>
          </a:xfrm>
          <a:prstGeom prst="rect">
            <a:avLst/>
          </a:prstGeom>
        </p:spPr>
        <p:txBody>
          <a:bodyPr/>
          <a:lstStyle>
            <a:lvl1pPr marL="0" indent="0">
              <a:buNone/>
              <a:defRPr sz="6879">
                <a:solidFill>
                  <a:schemeClr val="tx1"/>
                </a:solidFill>
              </a:defRPr>
            </a:lvl1pPr>
            <a:lvl2pPr marL="1310381" indent="0">
              <a:buNone/>
              <a:defRPr sz="5732">
                <a:solidFill>
                  <a:schemeClr val="tx1">
                    <a:tint val="75000"/>
                  </a:schemeClr>
                </a:solidFill>
              </a:defRPr>
            </a:lvl2pPr>
            <a:lvl3pPr marL="2620762" indent="0">
              <a:buNone/>
              <a:defRPr sz="5159">
                <a:solidFill>
                  <a:schemeClr val="tx1">
                    <a:tint val="75000"/>
                  </a:schemeClr>
                </a:solidFill>
              </a:defRPr>
            </a:lvl3pPr>
            <a:lvl4pPr marL="3931143" indent="0">
              <a:buNone/>
              <a:defRPr sz="4586">
                <a:solidFill>
                  <a:schemeClr val="tx1">
                    <a:tint val="75000"/>
                  </a:schemeClr>
                </a:solidFill>
              </a:defRPr>
            </a:lvl4pPr>
            <a:lvl5pPr marL="5241524" indent="0">
              <a:buNone/>
              <a:defRPr sz="4586">
                <a:solidFill>
                  <a:schemeClr val="tx1">
                    <a:tint val="75000"/>
                  </a:schemeClr>
                </a:solidFill>
              </a:defRPr>
            </a:lvl5pPr>
            <a:lvl6pPr marL="6551905" indent="0">
              <a:buNone/>
              <a:defRPr sz="4586">
                <a:solidFill>
                  <a:schemeClr val="tx1">
                    <a:tint val="75000"/>
                  </a:schemeClr>
                </a:solidFill>
              </a:defRPr>
            </a:lvl6pPr>
            <a:lvl7pPr marL="7862286" indent="0">
              <a:buNone/>
              <a:defRPr sz="4586">
                <a:solidFill>
                  <a:schemeClr val="tx1">
                    <a:tint val="75000"/>
                  </a:schemeClr>
                </a:solidFill>
              </a:defRPr>
            </a:lvl7pPr>
            <a:lvl8pPr marL="9172666" indent="0">
              <a:buNone/>
              <a:defRPr sz="4586">
                <a:solidFill>
                  <a:schemeClr val="tx1">
                    <a:tint val="75000"/>
                  </a:schemeClr>
                </a:solidFill>
              </a:defRPr>
            </a:lvl8pPr>
            <a:lvl9pPr marL="10483047" indent="0">
              <a:buNone/>
              <a:defRPr sz="4586">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597554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801803" y="1974134"/>
            <a:ext cx="22604433" cy="7166939"/>
          </a:xfrm>
          <a:prstGeom prst="rect">
            <a:avLst/>
          </a:prstGeo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801803" y="9870630"/>
            <a:ext cx="11138416" cy="23526436"/>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13267819" y="9870630"/>
            <a:ext cx="11138416" cy="23526436"/>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6" name="Footer Placeholder 5"/>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1473116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805216" y="1974134"/>
            <a:ext cx="22604433" cy="7166939"/>
          </a:xfrm>
          <a:prstGeom prst="rect">
            <a:avLst/>
          </a:prstGeo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805219" y="9089566"/>
            <a:ext cx="11087227" cy="4454656"/>
          </a:xfrm>
          <a:prstGeom prst="rect">
            <a:avLst/>
          </a:prstGeom>
        </p:spPr>
        <p:txBody>
          <a:bodyPr anchor="b"/>
          <a:lstStyle>
            <a:lvl1pPr marL="0" indent="0">
              <a:buNone/>
              <a:defRPr sz="6879" b="1"/>
            </a:lvl1pPr>
            <a:lvl2pPr marL="1310381" indent="0">
              <a:buNone/>
              <a:defRPr sz="5732" b="1"/>
            </a:lvl2pPr>
            <a:lvl3pPr marL="2620762" indent="0">
              <a:buNone/>
              <a:defRPr sz="5159" b="1"/>
            </a:lvl3pPr>
            <a:lvl4pPr marL="3931143" indent="0">
              <a:buNone/>
              <a:defRPr sz="4586" b="1"/>
            </a:lvl4pPr>
            <a:lvl5pPr marL="5241524" indent="0">
              <a:buNone/>
              <a:defRPr sz="4586" b="1"/>
            </a:lvl5pPr>
            <a:lvl6pPr marL="6551905" indent="0">
              <a:buNone/>
              <a:defRPr sz="4586" b="1"/>
            </a:lvl6pPr>
            <a:lvl7pPr marL="7862286" indent="0">
              <a:buNone/>
              <a:defRPr sz="4586" b="1"/>
            </a:lvl7pPr>
            <a:lvl8pPr marL="9172666" indent="0">
              <a:buNone/>
              <a:defRPr sz="4586" b="1"/>
            </a:lvl8pPr>
            <a:lvl9pPr marL="10483047" indent="0">
              <a:buNone/>
              <a:defRPr sz="4586" b="1"/>
            </a:lvl9pPr>
          </a:lstStyle>
          <a:p>
            <a:pPr lvl="0"/>
            <a:r>
              <a:rPr lang="ja-JP" altLang="en-US"/>
              <a:t>マスター テキストの書式設定</a:t>
            </a:r>
          </a:p>
        </p:txBody>
      </p:sp>
      <p:sp>
        <p:nvSpPr>
          <p:cNvPr id="4" name="Content Placeholder 3"/>
          <p:cNvSpPr>
            <a:spLocks noGrp="1"/>
          </p:cNvSpPr>
          <p:nvPr>
            <p:ph sz="half" idx="2"/>
          </p:nvPr>
        </p:nvSpPr>
        <p:spPr>
          <a:xfrm>
            <a:off x="1805219" y="13544222"/>
            <a:ext cx="11087227" cy="19921510"/>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13267821" y="9089566"/>
            <a:ext cx="11141830" cy="4454656"/>
          </a:xfrm>
          <a:prstGeom prst="rect">
            <a:avLst/>
          </a:prstGeom>
        </p:spPr>
        <p:txBody>
          <a:bodyPr anchor="b"/>
          <a:lstStyle>
            <a:lvl1pPr marL="0" indent="0">
              <a:buNone/>
              <a:defRPr sz="6879" b="1"/>
            </a:lvl1pPr>
            <a:lvl2pPr marL="1310381" indent="0">
              <a:buNone/>
              <a:defRPr sz="5732" b="1"/>
            </a:lvl2pPr>
            <a:lvl3pPr marL="2620762" indent="0">
              <a:buNone/>
              <a:defRPr sz="5159" b="1"/>
            </a:lvl3pPr>
            <a:lvl4pPr marL="3931143" indent="0">
              <a:buNone/>
              <a:defRPr sz="4586" b="1"/>
            </a:lvl4pPr>
            <a:lvl5pPr marL="5241524" indent="0">
              <a:buNone/>
              <a:defRPr sz="4586" b="1"/>
            </a:lvl5pPr>
            <a:lvl6pPr marL="6551905" indent="0">
              <a:buNone/>
              <a:defRPr sz="4586" b="1"/>
            </a:lvl6pPr>
            <a:lvl7pPr marL="7862286" indent="0">
              <a:buNone/>
              <a:defRPr sz="4586" b="1"/>
            </a:lvl7pPr>
            <a:lvl8pPr marL="9172666" indent="0">
              <a:buNone/>
              <a:defRPr sz="4586" b="1"/>
            </a:lvl8pPr>
            <a:lvl9pPr marL="10483047" indent="0">
              <a:buNone/>
              <a:defRPr sz="4586" b="1"/>
            </a:lvl9pPr>
          </a:lstStyle>
          <a:p>
            <a:pPr lvl="0"/>
            <a:r>
              <a:rPr lang="ja-JP" altLang="en-US"/>
              <a:t>マスター テキストの書式設定</a:t>
            </a:r>
          </a:p>
        </p:txBody>
      </p:sp>
      <p:sp>
        <p:nvSpPr>
          <p:cNvPr id="6" name="Content Placeholder 5"/>
          <p:cNvSpPr>
            <a:spLocks noGrp="1"/>
          </p:cNvSpPr>
          <p:nvPr>
            <p:ph sz="quarter" idx="4"/>
          </p:nvPr>
        </p:nvSpPr>
        <p:spPr>
          <a:xfrm>
            <a:off x="13267821" y="13544222"/>
            <a:ext cx="11141830" cy="19921510"/>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8" name="Footer Placeholder 7"/>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9" name="Slide Number Placeholder 8"/>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327192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1801803" y="1974134"/>
            <a:ext cx="22604433" cy="7166939"/>
          </a:xfrm>
          <a:prstGeom prst="rect">
            <a:avLst/>
          </a:prstGeo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4" name="Footer Placeholder 3"/>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5" name="Slide Number Placeholder 4"/>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1558597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3" name="Footer Placeholder 2"/>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4" name="Slide Number Placeholder 3"/>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344488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805216" y="2471949"/>
            <a:ext cx="8452774" cy="8651822"/>
          </a:xfrm>
          <a:prstGeom prst="rect">
            <a:avLst/>
          </a:prstGeom>
        </p:spPr>
        <p:txBody>
          <a:bodyPr anchor="b"/>
          <a:lstStyle>
            <a:lvl1pPr>
              <a:defRPr sz="9172"/>
            </a:lvl1pPr>
          </a:lstStyle>
          <a:p>
            <a:r>
              <a:rPr lang="ja-JP" altLang="en-US"/>
              <a:t>マスター タイトルの書式設定</a:t>
            </a:r>
            <a:endParaRPr lang="en-US" dirty="0"/>
          </a:p>
        </p:txBody>
      </p:sp>
      <p:sp>
        <p:nvSpPr>
          <p:cNvPr id="3" name="Content Placeholder 2"/>
          <p:cNvSpPr>
            <a:spLocks noGrp="1"/>
          </p:cNvSpPr>
          <p:nvPr>
            <p:ph idx="1"/>
          </p:nvPr>
        </p:nvSpPr>
        <p:spPr>
          <a:xfrm>
            <a:off x="11141830" y="5338732"/>
            <a:ext cx="13267819" cy="26350292"/>
          </a:xfrm>
          <a:prstGeom prst="rect">
            <a:avLst/>
          </a:prstGeom>
        </p:spPr>
        <p:txBody>
          <a:bodyPr/>
          <a:lstStyle>
            <a:lvl1pPr>
              <a:defRPr sz="9172"/>
            </a:lvl1pPr>
            <a:lvl2pPr>
              <a:defRPr sz="8025"/>
            </a:lvl2pPr>
            <a:lvl3pPr>
              <a:defRPr sz="6879"/>
            </a:lvl3pPr>
            <a:lvl4pPr>
              <a:defRPr sz="5732"/>
            </a:lvl4pPr>
            <a:lvl5pPr>
              <a:defRPr sz="5732"/>
            </a:lvl5pPr>
            <a:lvl6pPr>
              <a:defRPr sz="5732"/>
            </a:lvl6pPr>
            <a:lvl7pPr>
              <a:defRPr sz="5732"/>
            </a:lvl7pPr>
            <a:lvl8pPr>
              <a:defRPr sz="5732"/>
            </a:lvl8pPr>
            <a:lvl9pPr>
              <a:defRPr sz="5732"/>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805216" y="11123771"/>
            <a:ext cx="8452774" cy="20608163"/>
          </a:xfrm>
          <a:prstGeom prst="rect">
            <a:avLst/>
          </a:prstGeom>
        </p:spPr>
        <p:txBody>
          <a:bodyPr/>
          <a:lstStyle>
            <a:lvl1pPr marL="0" indent="0">
              <a:buNone/>
              <a:defRPr sz="4586"/>
            </a:lvl1pPr>
            <a:lvl2pPr marL="1310381" indent="0">
              <a:buNone/>
              <a:defRPr sz="4013"/>
            </a:lvl2pPr>
            <a:lvl3pPr marL="2620762" indent="0">
              <a:buNone/>
              <a:defRPr sz="3439"/>
            </a:lvl3pPr>
            <a:lvl4pPr marL="3931143" indent="0">
              <a:buNone/>
              <a:defRPr sz="2866"/>
            </a:lvl4pPr>
            <a:lvl5pPr marL="5241524" indent="0">
              <a:buNone/>
              <a:defRPr sz="2866"/>
            </a:lvl5pPr>
            <a:lvl6pPr marL="6551905" indent="0">
              <a:buNone/>
              <a:defRPr sz="2866"/>
            </a:lvl6pPr>
            <a:lvl7pPr marL="7862286" indent="0">
              <a:buNone/>
              <a:defRPr sz="2866"/>
            </a:lvl7pPr>
            <a:lvl8pPr marL="9172666" indent="0">
              <a:buNone/>
              <a:defRPr sz="2866"/>
            </a:lvl8pPr>
            <a:lvl9pPr marL="10483047" indent="0">
              <a:buNone/>
              <a:defRPr sz="2866"/>
            </a:lvl9pPr>
          </a:lstStyle>
          <a:p>
            <a:pPr lvl="0"/>
            <a:r>
              <a:rPr lang="ja-JP" altLang="en-US"/>
              <a:t>マスター テキストの書式設定</a:t>
            </a:r>
          </a:p>
        </p:txBody>
      </p:sp>
      <p:sp>
        <p:nvSpPr>
          <p:cNvPr id="5" name="Date Placeholder 4"/>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6" name="Footer Placeholder 5"/>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199903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805216" y="2471949"/>
            <a:ext cx="8452774" cy="8651822"/>
          </a:xfrm>
          <a:prstGeom prst="rect">
            <a:avLst/>
          </a:prstGeom>
        </p:spPr>
        <p:txBody>
          <a:bodyPr anchor="b"/>
          <a:lstStyle>
            <a:lvl1pPr>
              <a:defRPr sz="9172"/>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1141830" y="5338732"/>
            <a:ext cx="13267819" cy="26350292"/>
          </a:xfrm>
          <a:prstGeom prst="rect">
            <a:avLst/>
          </a:prstGeom>
        </p:spPr>
        <p:txBody>
          <a:bodyPr anchor="t"/>
          <a:lstStyle>
            <a:lvl1pPr marL="0" indent="0">
              <a:buNone/>
              <a:defRPr sz="9172"/>
            </a:lvl1pPr>
            <a:lvl2pPr marL="1310381" indent="0">
              <a:buNone/>
              <a:defRPr sz="8025"/>
            </a:lvl2pPr>
            <a:lvl3pPr marL="2620762" indent="0">
              <a:buNone/>
              <a:defRPr sz="6879"/>
            </a:lvl3pPr>
            <a:lvl4pPr marL="3931143" indent="0">
              <a:buNone/>
              <a:defRPr sz="5732"/>
            </a:lvl4pPr>
            <a:lvl5pPr marL="5241524" indent="0">
              <a:buNone/>
              <a:defRPr sz="5732"/>
            </a:lvl5pPr>
            <a:lvl6pPr marL="6551905" indent="0">
              <a:buNone/>
              <a:defRPr sz="5732"/>
            </a:lvl6pPr>
            <a:lvl7pPr marL="7862286" indent="0">
              <a:buNone/>
              <a:defRPr sz="5732"/>
            </a:lvl7pPr>
            <a:lvl8pPr marL="9172666" indent="0">
              <a:buNone/>
              <a:defRPr sz="5732"/>
            </a:lvl8pPr>
            <a:lvl9pPr marL="10483047" indent="0">
              <a:buNone/>
              <a:defRPr sz="5732"/>
            </a:lvl9pPr>
          </a:lstStyle>
          <a:p>
            <a:r>
              <a:rPr lang="ja-JP" altLang="en-US"/>
              <a:t>プレースホルダーまでドラッグするかアイコンをクリックして図を追加</a:t>
            </a:r>
            <a:endParaRPr lang="en-US" dirty="0"/>
          </a:p>
        </p:txBody>
      </p:sp>
      <p:sp>
        <p:nvSpPr>
          <p:cNvPr id="4" name="Text Placeholder 3"/>
          <p:cNvSpPr>
            <a:spLocks noGrp="1"/>
          </p:cNvSpPr>
          <p:nvPr>
            <p:ph type="body" sz="half" idx="2"/>
          </p:nvPr>
        </p:nvSpPr>
        <p:spPr>
          <a:xfrm>
            <a:off x="1805216" y="11123771"/>
            <a:ext cx="8452774" cy="20608163"/>
          </a:xfrm>
          <a:prstGeom prst="rect">
            <a:avLst/>
          </a:prstGeom>
        </p:spPr>
        <p:txBody>
          <a:bodyPr/>
          <a:lstStyle>
            <a:lvl1pPr marL="0" indent="0">
              <a:buNone/>
              <a:defRPr sz="4586"/>
            </a:lvl1pPr>
            <a:lvl2pPr marL="1310381" indent="0">
              <a:buNone/>
              <a:defRPr sz="4013"/>
            </a:lvl2pPr>
            <a:lvl3pPr marL="2620762" indent="0">
              <a:buNone/>
              <a:defRPr sz="3439"/>
            </a:lvl3pPr>
            <a:lvl4pPr marL="3931143" indent="0">
              <a:buNone/>
              <a:defRPr sz="2866"/>
            </a:lvl4pPr>
            <a:lvl5pPr marL="5241524" indent="0">
              <a:buNone/>
              <a:defRPr sz="2866"/>
            </a:lvl5pPr>
            <a:lvl6pPr marL="6551905" indent="0">
              <a:buNone/>
              <a:defRPr sz="2866"/>
            </a:lvl6pPr>
            <a:lvl7pPr marL="7862286" indent="0">
              <a:buNone/>
              <a:defRPr sz="2866"/>
            </a:lvl7pPr>
            <a:lvl8pPr marL="9172666" indent="0">
              <a:buNone/>
              <a:defRPr sz="2866"/>
            </a:lvl8pPr>
            <a:lvl9pPr marL="10483047" indent="0">
              <a:buNone/>
              <a:defRPr sz="2866"/>
            </a:lvl9pPr>
          </a:lstStyle>
          <a:p>
            <a:pPr lvl="0"/>
            <a:r>
              <a:rPr lang="ja-JP" altLang="en-US"/>
              <a:t>マスター テキストの書式設定</a:t>
            </a:r>
          </a:p>
        </p:txBody>
      </p:sp>
      <p:sp>
        <p:nvSpPr>
          <p:cNvPr id="5" name="Date Placeholder 4"/>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2022/1/17</a:t>
            </a:fld>
            <a:endParaRPr kumimoji="1" lang="ja-JP" altLang="en-US"/>
          </a:p>
        </p:txBody>
      </p:sp>
      <p:sp>
        <p:nvSpPr>
          <p:cNvPr id="6" name="Footer Placeholder 5"/>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1118524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図 10"/>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157780" y="35370555"/>
            <a:ext cx="9892479" cy="1440000"/>
          </a:xfrm>
          <a:prstGeom prst="rect">
            <a:avLst/>
          </a:prstGeom>
        </p:spPr>
      </p:pic>
      <p:sp>
        <p:nvSpPr>
          <p:cNvPr id="7" name="正方形/長方形 6"/>
          <p:cNvSpPr/>
          <p:nvPr userDrawn="1"/>
        </p:nvSpPr>
        <p:spPr>
          <a:xfrm>
            <a:off x="900019" y="899619"/>
            <a:ext cx="24408000" cy="34200000"/>
          </a:xfrm>
          <a:prstGeom prst="rect">
            <a:avLst/>
          </a:prstGeom>
          <a:noFill/>
          <a:ln w="57150" cap="sq">
            <a:solidFill>
              <a:srgbClr val="4C5B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userDrawn="1"/>
        </p:nvSpPr>
        <p:spPr>
          <a:xfrm>
            <a:off x="900019" y="899619"/>
            <a:ext cx="24408000" cy="720000"/>
          </a:xfrm>
          <a:prstGeom prst="rect">
            <a:avLst/>
          </a:prstGeom>
          <a:solidFill>
            <a:srgbClr val="4C5B60">
              <a:alpha val="70000"/>
            </a:srgbClr>
          </a:solidFill>
          <a:ln w="28575">
            <a:solidFill>
              <a:srgbClr val="4C5B6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 name="正方形/長方形 9"/>
          <p:cNvSpPr/>
          <p:nvPr userDrawn="1"/>
        </p:nvSpPr>
        <p:spPr>
          <a:xfrm>
            <a:off x="900019" y="1619618"/>
            <a:ext cx="24408000" cy="7920000"/>
          </a:xfrm>
          <a:prstGeom prst="rect">
            <a:avLst/>
          </a:prstGeom>
          <a:noFill/>
          <a:ln w="28575">
            <a:solidFill>
              <a:srgbClr val="4C5B6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5294053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620762" rtl="0" eaLnBrk="1" latinLnBrk="0" hangingPunct="1">
        <a:lnSpc>
          <a:spcPct val="90000"/>
        </a:lnSpc>
        <a:spcBef>
          <a:spcPct val="0"/>
        </a:spcBef>
        <a:buNone/>
        <a:defRPr kumimoji="1" sz="12611" kern="1200">
          <a:solidFill>
            <a:schemeClr val="tx1"/>
          </a:solidFill>
          <a:latin typeface="+mj-lt"/>
          <a:ea typeface="+mj-ea"/>
          <a:cs typeface="+mj-cs"/>
        </a:defRPr>
      </a:lvl1pPr>
    </p:titleStyle>
    <p:bodyStyle>
      <a:lvl1pPr marL="655190" indent="-655190" algn="l" defTabSz="2620762" rtl="0" eaLnBrk="1" latinLnBrk="0" hangingPunct="1">
        <a:lnSpc>
          <a:spcPct val="90000"/>
        </a:lnSpc>
        <a:spcBef>
          <a:spcPts val="2866"/>
        </a:spcBef>
        <a:buFont typeface="Arial" panose="020B0604020202020204" pitchFamily="34" charset="0"/>
        <a:buChar char="•"/>
        <a:defRPr kumimoji="1" sz="8025" kern="1200">
          <a:solidFill>
            <a:schemeClr val="tx1"/>
          </a:solidFill>
          <a:latin typeface="+mn-lt"/>
          <a:ea typeface="+mn-ea"/>
          <a:cs typeface="+mn-cs"/>
        </a:defRPr>
      </a:lvl1pPr>
      <a:lvl2pPr marL="1965571" indent="-655190" algn="l" defTabSz="2620762" rtl="0" eaLnBrk="1" latinLnBrk="0" hangingPunct="1">
        <a:lnSpc>
          <a:spcPct val="90000"/>
        </a:lnSpc>
        <a:spcBef>
          <a:spcPts val="1433"/>
        </a:spcBef>
        <a:buFont typeface="Arial" panose="020B0604020202020204" pitchFamily="34" charset="0"/>
        <a:buChar char="•"/>
        <a:defRPr kumimoji="1" sz="6879" kern="1200">
          <a:solidFill>
            <a:schemeClr val="tx1"/>
          </a:solidFill>
          <a:latin typeface="+mn-lt"/>
          <a:ea typeface="+mn-ea"/>
          <a:cs typeface="+mn-cs"/>
        </a:defRPr>
      </a:lvl2pPr>
      <a:lvl3pPr marL="3275952" indent="-655190" algn="l" defTabSz="2620762" rtl="0" eaLnBrk="1" latinLnBrk="0" hangingPunct="1">
        <a:lnSpc>
          <a:spcPct val="90000"/>
        </a:lnSpc>
        <a:spcBef>
          <a:spcPts val="1433"/>
        </a:spcBef>
        <a:buFont typeface="Arial" panose="020B0604020202020204" pitchFamily="34" charset="0"/>
        <a:buChar char="•"/>
        <a:defRPr kumimoji="1" sz="5732" kern="1200">
          <a:solidFill>
            <a:schemeClr val="tx1"/>
          </a:solidFill>
          <a:latin typeface="+mn-lt"/>
          <a:ea typeface="+mn-ea"/>
          <a:cs typeface="+mn-cs"/>
        </a:defRPr>
      </a:lvl3pPr>
      <a:lvl4pPr marL="4586333"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4pPr>
      <a:lvl5pPr marL="5896714"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5pPr>
      <a:lvl6pPr marL="7207095"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6pPr>
      <a:lvl7pPr marL="8517476"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7pPr>
      <a:lvl8pPr marL="9827857"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8pPr>
      <a:lvl9pPr marL="11138238"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9pPr>
    </p:bodyStyle>
    <p:otherStyle>
      <a:defPPr>
        <a:defRPr lang="en-US"/>
      </a:defPPr>
      <a:lvl1pPr marL="0" algn="l" defTabSz="2620762" rtl="0" eaLnBrk="1" latinLnBrk="0" hangingPunct="1">
        <a:defRPr kumimoji="1" sz="5159" kern="1200">
          <a:solidFill>
            <a:schemeClr val="tx1"/>
          </a:solidFill>
          <a:latin typeface="+mn-lt"/>
          <a:ea typeface="+mn-ea"/>
          <a:cs typeface="+mn-cs"/>
        </a:defRPr>
      </a:lvl1pPr>
      <a:lvl2pPr marL="1310381" algn="l" defTabSz="2620762" rtl="0" eaLnBrk="1" latinLnBrk="0" hangingPunct="1">
        <a:defRPr kumimoji="1" sz="5159" kern="1200">
          <a:solidFill>
            <a:schemeClr val="tx1"/>
          </a:solidFill>
          <a:latin typeface="+mn-lt"/>
          <a:ea typeface="+mn-ea"/>
          <a:cs typeface="+mn-cs"/>
        </a:defRPr>
      </a:lvl2pPr>
      <a:lvl3pPr marL="2620762" algn="l" defTabSz="2620762" rtl="0" eaLnBrk="1" latinLnBrk="0" hangingPunct="1">
        <a:defRPr kumimoji="1" sz="5159" kern="1200">
          <a:solidFill>
            <a:schemeClr val="tx1"/>
          </a:solidFill>
          <a:latin typeface="+mn-lt"/>
          <a:ea typeface="+mn-ea"/>
          <a:cs typeface="+mn-cs"/>
        </a:defRPr>
      </a:lvl3pPr>
      <a:lvl4pPr marL="3931143" algn="l" defTabSz="2620762" rtl="0" eaLnBrk="1" latinLnBrk="0" hangingPunct="1">
        <a:defRPr kumimoji="1" sz="5159" kern="1200">
          <a:solidFill>
            <a:schemeClr val="tx1"/>
          </a:solidFill>
          <a:latin typeface="+mn-lt"/>
          <a:ea typeface="+mn-ea"/>
          <a:cs typeface="+mn-cs"/>
        </a:defRPr>
      </a:lvl4pPr>
      <a:lvl5pPr marL="5241524" algn="l" defTabSz="2620762" rtl="0" eaLnBrk="1" latinLnBrk="0" hangingPunct="1">
        <a:defRPr kumimoji="1" sz="5159" kern="1200">
          <a:solidFill>
            <a:schemeClr val="tx1"/>
          </a:solidFill>
          <a:latin typeface="+mn-lt"/>
          <a:ea typeface="+mn-ea"/>
          <a:cs typeface="+mn-cs"/>
        </a:defRPr>
      </a:lvl5pPr>
      <a:lvl6pPr marL="6551905" algn="l" defTabSz="2620762" rtl="0" eaLnBrk="1" latinLnBrk="0" hangingPunct="1">
        <a:defRPr kumimoji="1" sz="5159" kern="1200">
          <a:solidFill>
            <a:schemeClr val="tx1"/>
          </a:solidFill>
          <a:latin typeface="+mn-lt"/>
          <a:ea typeface="+mn-ea"/>
          <a:cs typeface="+mn-cs"/>
        </a:defRPr>
      </a:lvl6pPr>
      <a:lvl7pPr marL="7862286" algn="l" defTabSz="2620762" rtl="0" eaLnBrk="1" latinLnBrk="0" hangingPunct="1">
        <a:defRPr kumimoji="1" sz="5159" kern="1200">
          <a:solidFill>
            <a:schemeClr val="tx1"/>
          </a:solidFill>
          <a:latin typeface="+mn-lt"/>
          <a:ea typeface="+mn-ea"/>
          <a:cs typeface="+mn-cs"/>
        </a:defRPr>
      </a:lvl7pPr>
      <a:lvl8pPr marL="9172666" algn="l" defTabSz="2620762" rtl="0" eaLnBrk="1" latinLnBrk="0" hangingPunct="1">
        <a:defRPr kumimoji="1" sz="5159" kern="1200">
          <a:solidFill>
            <a:schemeClr val="tx1"/>
          </a:solidFill>
          <a:latin typeface="+mn-lt"/>
          <a:ea typeface="+mn-ea"/>
          <a:cs typeface="+mn-cs"/>
        </a:defRPr>
      </a:lvl8pPr>
      <a:lvl9pPr marL="10483047" algn="l" defTabSz="2620762" rtl="0" eaLnBrk="1" latinLnBrk="0" hangingPunct="1">
        <a:defRPr kumimoji="1" sz="515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g"/><Relationship Id="rId3" Type="http://schemas.microsoft.com/office/2007/relationships/hdphoto" Target="../media/hdphoto1.wdp"/><Relationship Id="rId7" Type="http://schemas.openxmlformats.org/officeDocument/2006/relationships/image" Target="../media/image6.jpeg"/><Relationship Id="rId12" Type="http://schemas.openxmlformats.org/officeDocument/2006/relationships/image" Target="../media/image11.emf"/><Relationship Id="rId2" Type="http://schemas.openxmlformats.org/officeDocument/2006/relationships/image" Target="../media/image2.png"/><Relationship Id="rId16" Type="http://schemas.openxmlformats.org/officeDocument/2006/relationships/image" Target="../media/image15.ti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jpg"/><Relationship Id="rId5" Type="http://schemas.openxmlformats.org/officeDocument/2006/relationships/image" Target="../media/image4.jpeg"/><Relationship Id="rId15" Type="http://schemas.openxmlformats.org/officeDocument/2006/relationships/image" Target="../media/image14.jp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jpe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8327C6EB-2FE3-45D1-AB46-5F117909B57E}"/>
              </a:ext>
            </a:extLst>
          </p:cNvPr>
          <p:cNvSpPr txBox="1"/>
          <p:nvPr/>
        </p:nvSpPr>
        <p:spPr>
          <a:xfrm>
            <a:off x="900019" y="2409512"/>
            <a:ext cx="24408000" cy="1631216"/>
          </a:xfrm>
          <a:prstGeom prst="rect">
            <a:avLst/>
          </a:prstGeom>
          <a:noFill/>
        </p:spPr>
        <p:txBody>
          <a:bodyPr wrap="square" rtlCol="0">
            <a:noAutofit/>
          </a:bodyPr>
          <a:lstStyle/>
          <a:p>
            <a:pPr algn="ctr"/>
            <a:r>
              <a:rPr lang="ja-JP" altLang="en-US" sz="7200" spc="2000" dirty="0">
                <a:latin typeface="Meiryo" charset="-128"/>
                <a:ea typeface="Meiryo" charset="-128"/>
                <a:cs typeface="Meiryo" charset="-128"/>
              </a:rPr>
              <a:t>非鉄金属資源循環工学寄付研究部門</a:t>
            </a:r>
            <a:endParaRPr lang="en-US" altLang="ja-JP" sz="7200" spc="2000" dirty="0">
              <a:latin typeface="Meiryo" charset="-128"/>
              <a:ea typeface="Meiryo" charset="-128"/>
              <a:cs typeface="Meiryo" charset="-128"/>
            </a:endParaRPr>
          </a:p>
          <a:p>
            <a:pPr algn="ctr"/>
            <a:r>
              <a:rPr kumimoji="1" lang="ja-JP" altLang="en-US" sz="7200" u="none" spc="2000" baseline="0" dirty="0">
                <a:effectLst/>
                <a:latin typeface="Meiryo" charset="-128"/>
                <a:ea typeface="Meiryo" charset="-128"/>
                <a:cs typeface="Meiryo" charset="-128"/>
              </a:rPr>
              <a:t>（</a:t>
            </a:r>
            <a:r>
              <a:rPr kumimoji="1" lang="en-US" altLang="ja-JP" sz="7200" u="none" spc="2000" baseline="0" dirty="0">
                <a:effectLst/>
                <a:latin typeface="Meiryo" charset="-128"/>
                <a:ea typeface="Meiryo" charset="-128"/>
                <a:cs typeface="Meiryo" charset="-128"/>
              </a:rPr>
              <a:t>JX</a:t>
            </a:r>
            <a:r>
              <a:rPr kumimoji="1" lang="ja-JP" altLang="en-US" sz="7200" u="none" spc="2000" baseline="0" dirty="0">
                <a:effectLst/>
                <a:latin typeface="Meiryo" charset="-128"/>
                <a:ea typeface="Meiryo" charset="-128"/>
                <a:cs typeface="Meiryo" charset="-128"/>
              </a:rPr>
              <a:t>金属寄付ユニット）</a:t>
            </a:r>
          </a:p>
        </p:txBody>
      </p:sp>
      <p:sp>
        <p:nvSpPr>
          <p:cNvPr id="13" name="テキスト ボックス 12">
            <a:extLst>
              <a:ext uri="{FF2B5EF4-FFF2-40B4-BE49-F238E27FC236}">
                <a16:creationId xmlns:a16="http://schemas.microsoft.com/office/drawing/2014/main" id="{9C9F0FED-865B-4B3E-B57A-F9BD4060E9E4}"/>
              </a:ext>
            </a:extLst>
          </p:cNvPr>
          <p:cNvSpPr txBox="1"/>
          <p:nvPr/>
        </p:nvSpPr>
        <p:spPr>
          <a:xfrm>
            <a:off x="900019" y="4864829"/>
            <a:ext cx="24408000" cy="1169551"/>
          </a:xfrm>
          <a:prstGeom prst="rect">
            <a:avLst/>
          </a:prstGeom>
          <a:noFill/>
        </p:spPr>
        <p:txBody>
          <a:bodyPr wrap="square" rtlCol="0">
            <a:spAutoFit/>
          </a:bodyPr>
          <a:lstStyle/>
          <a:p>
            <a:pPr algn="ctr"/>
            <a:r>
              <a:rPr kumimoji="1" lang="ja-JP" altLang="en-US" sz="7000" u="none" spc="1000" baseline="0" dirty="0">
                <a:effectLst/>
                <a:latin typeface="Meiryo" charset="-128"/>
                <a:ea typeface="Meiryo" charset="-128"/>
                <a:cs typeface="Meiryo" charset="-128"/>
              </a:rPr>
              <a:t>［</a:t>
            </a:r>
            <a:r>
              <a:rPr lang="ja-JP" altLang="en-US" sz="7000" spc="1000" dirty="0">
                <a:latin typeface="Meiryo" charset="-128"/>
                <a:ea typeface="Meiryo" charset="-128"/>
                <a:cs typeface="Meiryo" charset="-128"/>
              </a:rPr>
              <a:t>高度資源循環型社会の構築を目指して</a:t>
            </a:r>
            <a:r>
              <a:rPr kumimoji="1" lang="ja-JP" altLang="en-US" sz="7000" u="none" spc="1000" baseline="0" dirty="0">
                <a:effectLst/>
                <a:latin typeface="Meiryo" charset="-128"/>
                <a:ea typeface="Meiryo" charset="-128"/>
                <a:cs typeface="Meiryo" charset="-128"/>
              </a:rPr>
              <a:t>］</a:t>
            </a:r>
          </a:p>
        </p:txBody>
      </p:sp>
      <p:sp>
        <p:nvSpPr>
          <p:cNvPr id="14" name="テキスト ボックス 13">
            <a:extLst>
              <a:ext uri="{FF2B5EF4-FFF2-40B4-BE49-F238E27FC236}">
                <a16:creationId xmlns:a16="http://schemas.microsoft.com/office/drawing/2014/main" id="{61B62739-ED2E-49E9-BD6A-9C051A89F000}"/>
              </a:ext>
            </a:extLst>
          </p:cNvPr>
          <p:cNvSpPr txBox="1"/>
          <p:nvPr/>
        </p:nvSpPr>
        <p:spPr>
          <a:xfrm>
            <a:off x="900019" y="5878969"/>
            <a:ext cx="24408000" cy="1938992"/>
          </a:xfrm>
          <a:prstGeom prst="rect">
            <a:avLst/>
          </a:prstGeom>
          <a:noFill/>
        </p:spPr>
        <p:txBody>
          <a:bodyPr wrap="square" rtlCol="0">
            <a:spAutoFit/>
          </a:bodyPr>
          <a:lstStyle/>
          <a:p>
            <a:pPr algn="ctr">
              <a:lnSpc>
                <a:spcPct val="150000"/>
              </a:lnSpc>
            </a:pPr>
            <a:r>
              <a:rPr kumimoji="1" lang="ja-JP" altLang="en-US" sz="4000" u="none" spc="300" baseline="0" dirty="0">
                <a:effectLst/>
                <a:latin typeface="Meiryo" charset="-128"/>
                <a:ea typeface="Meiryo" charset="-128"/>
                <a:cs typeface="Meiryo" charset="-128"/>
              </a:rPr>
              <a:t>生産技術研究所 寄付研究部門 </a:t>
            </a:r>
            <a:endParaRPr kumimoji="1" lang="en-US" altLang="ja-JP" sz="4000" u="none" spc="300" baseline="0" dirty="0">
              <a:effectLst/>
              <a:latin typeface="Meiryo" charset="-128"/>
              <a:ea typeface="Meiryo" charset="-128"/>
              <a:cs typeface="Meiryo" charset="-128"/>
            </a:endParaRPr>
          </a:p>
          <a:p>
            <a:pPr algn="ctr">
              <a:lnSpc>
                <a:spcPct val="150000"/>
              </a:lnSpc>
            </a:pPr>
            <a:r>
              <a:rPr kumimoji="1" lang="en-US" altLang="ja-JP" sz="4000" u="none" spc="300" baseline="0" dirty="0">
                <a:effectLst/>
                <a:ea typeface="Arial" charset="0"/>
                <a:cs typeface="Arial" charset="0"/>
              </a:rPr>
              <a:t>Institute of Industrial Science, Endowed</a:t>
            </a:r>
            <a:r>
              <a:rPr kumimoji="1" lang="en-US" altLang="ja-JP" sz="4000" u="none" spc="300" dirty="0">
                <a:effectLst/>
                <a:ea typeface="Arial" charset="0"/>
                <a:cs typeface="Arial" charset="0"/>
              </a:rPr>
              <a:t> Chairs</a:t>
            </a:r>
            <a:endParaRPr kumimoji="1" lang="ja-JP" altLang="en-US" sz="4000" u="none" spc="300" baseline="0" dirty="0">
              <a:effectLst/>
              <a:ea typeface="Arial" charset="0"/>
              <a:cs typeface="Arial" charset="0"/>
            </a:endParaRPr>
          </a:p>
        </p:txBody>
      </p:sp>
      <p:sp>
        <p:nvSpPr>
          <p:cNvPr id="15" name="テキスト ボックス 14">
            <a:extLst>
              <a:ext uri="{FF2B5EF4-FFF2-40B4-BE49-F238E27FC236}">
                <a16:creationId xmlns:a16="http://schemas.microsoft.com/office/drawing/2014/main" id="{5396D651-4A2E-437F-A885-8D109633014A}"/>
              </a:ext>
            </a:extLst>
          </p:cNvPr>
          <p:cNvSpPr txBox="1"/>
          <p:nvPr/>
        </p:nvSpPr>
        <p:spPr>
          <a:xfrm>
            <a:off x="15961895" y="8630662"/>
            <a:ext cx="9159351" cy="784830"/>
          </a:xfrm>
          <a:prstGeom prst="rect">
            <a:avLst/>
          </a:prstGeom>
          <a:noFill/>
        </p:spPr>
        <p:txBody>
          <a:bodyPr wrap="square" rtlCol="0">
            <a:spAutoFit/>
          </a:bodyPr>
          <a:lstStyle/>
          <a:p>
            <a:pPr algn="r">
              <a:lnSpc>
                <a:spcPct val="150000"/>
              </a:lnSpc>
            </a:pPr>
            <a:r>
              <a:rPr lang="en-US" altLang="ja-JP" sz="3000" spc="300" dirty="0">
                <a:ea typeface="Arial" charset="0"/>
                <a:cs typeface="Arial" charset="0"/>
              </a:rPr>
              <a:t>http://www.metals-recycling.iis.u-tokyo.ac.jp</a:t>
            </a:r>
          </a:p>
        </p:txBody>
      </p:sp>
      <p:sp>
        <p:nvSpPr>
          <p:cNvPr id="24" name="テキスト ボックス 23">
            <a:extLst>
              <a:ext uri="{FF2B5EF4-FFF2-40B4-BE49-F238E27FC236}">
                <a16:creationId xmlns:a16="http://schemas.microsoft.com/office/drawing/2014/main" id="{D85A0095-EDFD-4583-A39D-CEABF672D1E6}"/>
              </a:ext>
            </a:extLst>
          </p:cNvPr>
          <p:cNvSpPr txBox="1"/>
          <p:nvPr/>
        </p:nvSpPr>
        <p:spPr>
          <a:xfrm>
            <a:off x="8617527" y="8052775"/>
            <a:ext cx="8972984" cy="727122"/>
          </a:xfrm>
          <a:prstGeom prst="rect">
            <a:avLst/>
          </a:prstGeom>
          <a:noFill/>
        </p:spPr>
        <p:txBody>
          <a:bodyPr wrap="square" rtlCol="0">
            <a:spAutoFit/>
          </a:bodyPr>
          <a:lstStyle/>
          <a:p>
            <a:pPr algn="ctr">
              <a:lnSpc>
                <a:spcPct val="150000"/>
              </a:lnSpc>
            </a:pPr>
            <a:r>
              <a:rPr lang="ja-JP" altLang="en-US" sz="3000" spc="300" dirty="0">
                <a:latin typeface="Meiryo" charset="-128"/>
                <a:ea typeface="Meiryo" charset="-128"/>
                <a:cs typeface="Meiryo" charset="-128"/>
              </a:rPr>
              <a:t>非鉄金属循環資源工学</a:t>
            </a:r>
            <a:endParaRPr kumimoji="1" lang="ja-JP" altLang="en-US" sz="3000" u="none" spc="300" baseline="0" dirty="0">
              <a:effectLst/>
              <a:latin typeface="Meiryo" charset="-128"/>
              <a:ea typeface="Meiryo" charset="-128"/>
              <a:cs typeface="Meiryo" charset="-128"/>
            </a:endParaRPr>
          </a:p>
        </p:txBody>
      </p:sp>
      <p:sp>
        <p:nvSpPr>
          <p:cNvPr id="25" name="テキスト ボックス 24">
            <a:extLst>
              <a:ext uri="{FF2B5EF4-FFF2-40B4-BE49-F238E27FC236}">
                <a16:creationId xmlns:a16="http://schemas.microsoft.com/office/drawing/2014/main" id="{D0C3B3D6-AA8D-43E7-A26D-96CF94F7F0BD}"/>
              </a:ext>
            </a:extLst>
          </p:cNvPr>
          <p:cNvSpPr txBox="1"/>
          <p:nvPr/>
        </p:nvSpPr>
        <p:spPr>
          <a:xfrm>
            <a:off x="1023816" y="843140"/>
            <a:ext cx="9874580" cy="727122"/>
          </a:xfrm>
          <a:prstGeom prst="rect">
            <a:avLst/>
          </a:prstGeom>
          <a:noFill/>
        </p:spPr>
        <p:txBody>
          <a:bodyPr wrap="square" rtlCol="0">
            <a:spAutoFit/>
          </a:bodyPr>
          <a:lstStyle/>
          <a:p>
            <a:pPr>
              <a:lnSpc>
                <a:spcPct val="150000"/>
              </a:lnSpc>
            </a:pPr>
            <a:r>
              <a:rPr lang="ja-JP" altLang="en-US" sz="3000" spc="300" dirty="0">
                <a:solidFill>
                  <a:schemeClr val="bg1"/>
                </a:solidFill>
                <a:latin typeface="Meiryo" charset="-128"/>
                <a:ea typeface="Meiryo" charset="-128"/>
                <a:cs typeface="Meiryo" charset="-128"/>
              </a:rPr>
              <a:t>非鉄金属・レアメタルのリサイクル</a:t>
            </a:r>
            <a:endParaRPr kumimoji="1" lang="ja-JP" altLang="en-US" sz="3000" u="none" spc="300" baseline="0" dirty="0">
              <a:solidFill>
                <a:schemeClr val="bg1"/>
              </a:solidFill>
              <a:effectLst/>
              <a:latin typeface="Meiryo" charset="-128"/>
              <a:ea typeface="Meiryo" charset="-128"/>
              <a:cs typeface="Meiryo" charset="-128"/>
            </a:endParaRPr>
          </a:p>
        </p:txBody>
      </p:sp>
      <p:sp>
        <p:nvSpPr>
          <p:cNvPr id="26" name="テキスト ボックス 25">
            <a:extLst>
              <a:ext uri="{FF2B5EF4-FFF2-40B4-BE49-F238E27FC236}">
                <a16:creationId xmlns:a16="http://schemas.microsoft.com/office/drawing/2014/main" id="{B71AE676-5563-408B-B044-28840312C0E6}"/>
              </a:ext>
            </a:extLst>
          </p:cNvPr>
          <p:cNvSpPr txBox="1"/>
          <p:nvPr/>
        </p:nvSpPr>
        <p:spPr>
          <a:xfrm>
            <a:off x="15305658" y="838887"/>
            <a:ext cx="9874580" cy="714939"/>
          </a:xfrm>
          <a:prstGeom prst="rect">
            <a:avLst/>
          </a:prstGeom>
          <a:noFill/>
        </p:spPr>
        <p:txBody>
          <a:bodyPr wrap="square" rtlCol="0">
            <a:spAutoFit/>
          </a:bodyPr>
          <a:lstStyle/>
          <a:p>
            <a:pPr algn="r">
              <a:lnSpc>
                <a:spcPct val="150000"/>
              </a:lnSpc>
            </a:pPr>
            <a:r>
              <a:rPr kumimoji="1" lang="en-US" altLang="ja-JP" sz="3000" u="none" spc="300" baseline="0" dirty="0">
                <a:solidFill>
                  <a:schemeClr val="bg1"/>
                </a:solidFill>
                <a:effectLst/>
                <a:ea typeface="Arial" charset="0"/>
                <a:cs typeface="Arial" charset="0"/>
              </a:rPr>
              <a:t>Fw-401</a:t>
            </a:r>
            <a:endParaRPr kumimoji="1" lang="ja-JP" altLang="en-US" sz="3000" u="none" spc="300" baseline="0" dirty="0">
              <a:solidFill>
                <a:schemeClr val="bg1"/>
              </a:solidFill>
              <a:effectLst/>
              <a:ea typeface="Arial" charset="0"/>
              <a:cs typeface="Arial" charset="0"/>
            </a:endParaRPr>
          </a:p>
        </p:txBody>
      </p:sp>
      <p:sp>
        <p:nvSpPr>
          <p:cNvPr id="27" name="テキスト ボックス 26">
            <a:extLst>
              <a:ext uri="{FF2B5EF4-FFF2-40B4-BE49-F238E27FC236}">
                <a16:creationId xmlns:a16="http://schemas.microsoft.com/office/drawing/2014/main" id="{AC999591-2F4C-4BD5-85C4-BEE2425882A5}"/>
              </a:ext>
            </a:extLst>
          </p:cNvPr>
          <p:cNvSpPr txBox="1"/>
          <p:nvPr/>
        </p:nvSpPr>
        <p:spPr>
          <a:xfrm>
            <a:off x="1045756" y="8630662"/>
            <a:ext cx="4357518" cy="727122"/>
          </a:xfrm>
          <a:prstGeom prst="rect">
            <a:avLst/>
          </a:prstGeom>
          <a:noFill/>
        </p:spPr>
        <p:txBody>
          <a:bodyPr wrap="square" rtlCol="0">
            <a:spAutoFit/>
          </a:bodyPr>
          <a:lstStyle/>
          <a:p>
            <a:pPr>
              <a:lnSpc>
                <a:spcPct val="150000"/>
              </a:lnSpc>
            </a:pPr>
            <a:r>
              <a:rPr lang="ja-JP" altLang="en-US" sz="3000" spc="300" dirty="0">
                <a:solidFill>
                  <a:schemeClr val="bg1"/>
                </a:solidFill>
                <a:latin typeface="Meiryo" charset="-128"/>
                <a:ea typeface="Meiryo" charset="-128"/>
                <a:cs typeface="Meiryo" charset="-128"/>
              </a:rPr>
              <a:t>マテリアル工学専攻</a:t>
            </a:r>
            <a:endParaRPr kumimoji="1" lang="ja-JP" altLang="en-US" sz="3000" u="none" spc="300" baseline="0" dirty="0">
              <a:solidFill>
                <a:schemeClr val="bg1"/>
              </a:solidFill>
              <a:effectLst/>
              <a:latin typeface="Meiryo" charset="-128"/>
              <a:ea typeface="Meiryo" charset="-128"/>
              <a:cs typeface="Meiryo" charset="-128"/>
            </a:endParaRPr>
          </a:p>
        </p:txBody>
      </p:sp>
      <p:sp>
        <p:nvSpPr>
          <p:cNvPr id="28" name="Rectangle 11">
            <a:extLst>
              <a:ext uri="{FF2B5EF4-FFF2-40B4-BE49-F238E27FC236}">
                <a16:creationId xmlns:a16="http://schemas.microsoft.com/office/drawing/2014/main" id="{D7B3192B-B288-440F-91BD-C82D4143E34F}"/>
              </a:ext>
            </a:extLst>
          </p:cNvPr>
          <p:cNvSpPr>
            <a:spLocks/>
          </p:cNvSpPr>
          <p:nvPr/>
        </p:nvSpPr>
        <p:spPr bwMode="auto">
          <a:xfrm>
            <a:off x="1557338" y="9729788"/>
            <a:ext cx="22796500" cy="1503362"/>
          </a:xfrm>
          <a:prstGeom prst="rect">
            <a:avLst/>
          </a:prstGeom>
          <a:solidFill>
            <a:srgbClr val="33CC33"/>
          </a:solidFill>
          <a:ln>
            <a:noFill/>
          </a:ln>
        </p:spPr>
        <p:txBody>
          <a:bodyPr lIns="177731" tIns="177731" rIns="361471" bIns="177731" anchor="ctr"/>
          <a:lstStyle>
            <a:lvl1pPr marL="6350" defTabSz="917575">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defTabSz="917575">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defTabSz="917575">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defTabSz="917575">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defTabSz="917575">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ctr" eaLnBrk="1" hangingPunct="1">
              <a:buFont typeface="Lucida Grande" charset="0"/>
              <a:buNone/>
            </a:pPr>
            <a:endParaRPr lang="en-US" altLang="ja-JP" sz="7200" dirty="0">
              <a:solidFill>
                <a:schemeClr val="bg1"/>
              </a:solidFill>
              <a:latin typeface="Arial" panose="020B0604020202020204" pitchFamily="34" charset="0"/>
              <a:ea typeface="メイリオ" panose="020B0604030504040204" pitchFamily="50" charset="-128"/>
            </a:endParaRPr>
          </a:p>
        </p:txBody>
      </p:sp>
      <p:sp>
        <p:nvSpPr>
          <p:cNvPr id="29" name="正方形/長方形 3">
            <a:extLst>
              <a:ext uri="{FF2B5EF4-FFF2-40B4-BE49-F238E27FC236}">
                <a16:creationId xmlns:a16="http://schemas.microsoft.com/office/drawing/2014/main" id="{2BC1CC57-B3FC-4382-8E07-70D579C22D79}"/>
              </a:ext>
            </a:extLst>
          </p:cNvPr>
          <p:cNvSpPr>
            <a:spLocks noChangeArrowheads="1"/>
          </p:cNvSpPr>
          <p:nvPr/>
        </p:nvSpPr>
        <p:spPr bwMode="auto">
          <a:xfrm>
            <a:off x="3148315" y="12114477"/>
            <a:ext cx="7957752" cy="7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just" eaLnBrk="1" hangingPunct="1">
              <a:lnSpc>
                <a:spcPts val="4700"/>
              </a:lnSpc>
              <a:spcBef>
                <a:spcPct val="0"/>
              </a:spcBef>
              <a:buSzTx/>
              <a:buFontTx/>
              <a:buNone/>
            </a:pPr>
            <a:r>
              <a:rPr lang="ja-JP" altLang="en-US" sz="4400" b="1" u="sng" dirty="0">
                <a:solidFill>
                  <a:srgbClr val="33CC33"/>
                </a:solidFill>
                <a:latin typeface="Arial" panose="020B0604020202020204" pitchFamily="34" charset="0"/>
                <a:ea typeface="メイリオ" panose="020B0604030504040204" pitchFamily="50" charset="-128"/>
                <a:sym typeface="Arial" panose="020B0604020202020204" pitchFamily="34" charset="0"/>
              </a:rPr>
              <a:t>寄付者： ＪＸ金属株式会社</a:t>
            </a:r>
            <a:endParaRPr lang="en-US" altLang="ja-JP" sz="4400" b="1" dirty="0">
              <a:solidFill>
                <a:srgbClr val="33CC33"/>
              </a:solidFill>
              <a:latin typeface="Arial" panose="020B0604020202020204" pitchFamily="34" charset="0"/>
              <a:ea typeface="メイリオ" panose="020B0604030504040204" pitchFamily="50" charset="-128"/>
              <a:sym typeface="Arial" panose="020B0604020202020204" pitchFamily="34" charset="0"/>
            </a:endParaRPr>
          </a:p>
        </p:txBody>
      </p:sp>
      <p:sp>
        <p:nvSpPr>
          <p:cNvPr id="30" name="正方形/長方形 3">
            <a:extLst>
              <a:ext uri="{FF2B5EF4-FFF2-40B4-BE49-F238E27FC236}">
                <a16:creationId xmlns:a16="http://schemas.microsoft.com/office/drawing/2014/main" id="{4FCFAA72-7D5E-45A1-B1C4-DED9BCA01718}"/>
              </a:ext>
            </a:extLst>
          </p:cNvPr>
          <p:cNvSpPr>
            <a:spLocks noChangeArrowheads="1"/>
          </p:cNvSpPr>
          <p:nvPr/>
        </p:nvSpPr>
        <p:spPr bwMode="auto">
          <a:xfrm>
            <a:off x="1649718" y="13168698"/>
            <a:ext cx="11323332" cy="5489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just">
              <a:lnSpc>
                <a:spcPts val="4700"/>
              </a:lnSpc>
              <a:spcBef>
                <a:spcPct val="0"/>
              </a:spcBef>
              <a:buSzTx/>
              <a:buNone/>
            </a:pPr>
            <a:r>
              <a:rPr lang="ja-JP" altLang="en-US" sz="3200" b="1" dirty="0">
                <a:latin typeface="Arial" panose="020B0604020202020204" pitchFamily="34" charset="0"/>
                <a:ea typeface="メイリオ" panose="020B0604030504040204" pitchFamily="50" charset="-128"/>
                <a:sym typeface="Arial" panose="020B0604020202020204" pitchFamily="34" charset="0"/>
              </a:rPr>
              <a:t>　社会の持続的な発展には、環境を保全しながらリサイクルを推進し、資源を循環させる必要があります。良質な天然資源が減少するとともに資源ナショナリズムが台頭する現在、レアメタルはもとより、ベースメタルについてもリサイクルを推進することが、我が国にとって重要な課題となっています。本寄付研究部門では、製錬技術を利用・発展させ、非鉄ベースメタルとレアメタルに関して新たな環境調和型リサイクル技術を開発するとともに、次代を担う若い研究者・技術者の育成を当該分野の企業と協力して推進しています。</a:t>
            </a:r>
          </a:p>
        </p:txBody>
      </p:sp>
      <p:sp>
        <p:nvSpPr>
          <p:cNvPr id="31" name="正方形/長方形 30">
            <a:extLst>
              <a:ext uri="{FF2B5EF4-FFF2-40B4-BE49-F238E27FC236}">
                <a16:creationId xmlns:a16="http://schemas.microsoft.com/office/drawing/2014/main" id="{F4CB5291-5488-45E6-9878-986116407FC9}"/>
              </a:ext>
            </a:extLst>
          </p:cNvPr>
          <p:cNvSpPr/>
          <p:nvPr/>
        </p:nvSpPr>
        <p:spPr>
          <a:xfrm>
            <a:off x="15305331" y="12038277"/>
            <a:ext cx="9799637" cy="1297791"/>
          </a:xfrm>
          <a:prstGeom prst="rect">
            <a:avLst/>
          </a:prstGeom>
          <a:ln>
            <a:noFill/>
          </a:ln>
        </p:spPr>
        <p:txBody>
          <a:bodyPr wrap="square" anchor="ctr">
            <a:spAutoFit/>
          </a:bodyPr>
          <a:lstStyle/>
          <a:p>
            <a:pPr algn="ctr">
              <a:lnSpc>
                <a:spcPts val="4700"/>
              </a:lnSpc>
              <a:spcBef>
                <a:spcPct val="0"/>
              </a:spcBef>
            </a:pPr>
            <a:r>
              <a:rPr lang="en-US" altLang="ja-JP" sz="3600" dirty="0">
                <a:latin typeface="Arial" panose="020B0604020202020204" pitchFamily="34" charset="0"/>
                <a:ea typeface="メイリオ" panose="020B0604030504040204" pitchFamily="50" charset="-128"/>
                <a:sym typeface="Arial" panose="020B0604020202020204" pitchFamily="34" charset="0"/>
              </a:rPr>
              <a:t>2012</a:t>
            </a:r>
            <a:r>
              <a:rPr lang="ja-JP" altLang="en-US" sz="3600" dirty="0">
                <a:latin typeface="Arial" panose="020B0604020202020204" pitchFamily="34" charset="0"/>
                <a:ea typeface="メイリオ" panose="020B0604030504040204" pitchFamily="50" charset="-128"/>
                <a:sym typeface="Arial" panose="020B0604020202020204" pitchFamily="34" charset="0"/>
              </a:rPr>
              <a:t>年</a:t>
            </a:r>
            <a:r>
              <a:rPr lang="en-US" altLang="ja-JP" sz="3600" dirty="0">
                <a:latin typeface="Arial" panose="020B0604020202020204" pitchFamily="34" charset="0"/>
                <a:ea typeface="メイリオ" panose="020B0604030504040204" pitchFamily="50" charset="-128"/>
                <a:sym typeface="Arial" panose="020B0604020202020204" pitchFamily="34" charset="0"/>
              </a:rPr>
              <a:t>1</a:t>
            </a:r>
            <a:r>
              <a:rPr lang="ja-JP" altLang="en-US" sz="3600" dirty="0">
                <a:latin typeface="Arial" panose="020B0604020202020204" pitchFamily="34" charset="0"/>
                <a:ea typeface="メイリオ" panose="020B0604030504040204" pitchFamily="50" charset="-128"/>
                <a:sym typeface="Arial" panose="020B0604020202020204" pitchFamily="34" charset="0"/>
              </a:rPr>
              <a:t>月～</a:t>
            </a:r>
            <a:r>
              <a:rPr lang="en-US" altLang="ja-JP" sz="3600" dirty="0">
                <a:latin typeface="Arial" panose="020B0604020202020204" pitchFamily="34" charset="0"/>
                <a:ea typeface="メイリオ" panose="020B0604030504040204" pitchFamily="50" charset="-128"/>
                <a:sym typeface="Arial" panose="020B0604020202020204" pitchFamily="34" charset="0"/>
              </a:rPr>
              <a:t>2016</a:t>
            </a:r>
            <a:r>
              <a:rPr lang="ja-JP" altLang="en-US" sz="3600" dirty="0">
                <a:latin typeface="Arial" panose="020B0604020202020204" pitchFamily="34" charset="0"/>
                <a:ea typeface="メイリオ" panose="020B0604030504040204" pitchFamily="50" charset="-128"/>
                <a:sym typeface="Arial" panose="020B0604020202020204" pitchFamily="34" charset="0"/>
              </a:rPr>
              <a:t>年</a:t>
            </a:r>
            <a:r>
              <a:rPr lang="en-US" altLang="ja-JP" sz="3600" dirty="0">
                <a:latin typeface="Arial" panose="020B0604020202020204" pitchFamily="34" charset="0"/>
                <a:ea typeface="メイリオ" panose="020B0604030504040204" pitchFamily="50" charset="-128"/>
                <a:sym typeface="Arial" panose="020B0604020202020204" pitchFamily="34" charset="0"/>
              </a:rPr>
              <a:t>12</a:t>
            </a:r>
            <a:r>
              <a:rPr lang="ja-JP" altLang="en-US" sz="3600" dirty="0">
                <a:latin typeface="Arial" panose="020B0604020202020204" pitchFamily="34" charset="0"/>
                <a:ea typeface="メイリオ" panose="020B0604030504040204" pitchFamily="50" charset="-128"/>
                <a:sym typeface="Arial" panose="020B0604020202020204" pitchFamily="34" charset="0"/>
              </a:rPr>
              <a:t>月（</a:t>
            </a:r>
            <a:r>
              <a:rPr lang="en-US" altLang="ja-JP" sz="3600" dirty="0">
                <a:latin typeface="Arial" panose="020B0604020202020204" pitchFamily="34" charset="0"/>
                <a:ea typeface="メイリオ" panose="020B0604030504040204" pitchFamily="50" charset="-128"/>
                <a:sym typeface="Arial" panose="020B0604020202020204" pitchFamily="34" charset="0"/>
              </a:rPr>
              <a:t>5</a:t>
            </a:r>
            <a:r>
              <a:rPr lang="ja-JP" altLang="en-US" sz="3600" dirty="0">
                <a:latin typeface="Arial" panose="020B0604020202020204" pitchFamily="34" charset="0"/>
                <a:ea typeface="メイリオ" panose="020B0604030504040204" pitchFamily="50" charset="-128"/>
                <a:sym typeface="Arial" panose="020B0604020202020204" pitchFamily="34" charset="0"/>
              </a:rPr>
              <a:t>年、第</a:t>
            </a:r>
            <a:r>
              <a:rPr lang="en-US" altLang="ja-JP" sz="3600" dirty="0">
                <a:latin typeface="Arial" panose="020B0604020202020204" pitchFamily="34" charset="0"/>
                <a:ea typeface="メイリオ" panose="020B0604030504040204" pitchFamily="50" charset="-128"/>
                <a:sym typeface="Arial" panose="020B0604020202020204" pitchFamily="34" charset="0"/>
              </a:rPr>
              <a:t>1</a:t>
            </a:r>
            <a:r>
              <a:rPr lang="ja-JP" altLang="en-US" sz="3600" dirty="0">
                <a:latin typeface="Arial" panose="020B0604020202020204" pitchFamily="34" charset="0"/>
                <a:ea typeface="メイリオ" panose="020B0604030504040204" pitchFamily="50" charset="-128"/>
                <a:sym typeface="Arial" panose="020B0604020202020204" pitchFamily="34" charset="0"/>
              </a:rPr>
              <a:t>期）</a:t>
            </a:r>
            <a:endParaRPr lang="en-US" altLang="ja-JP" sz="3600" dirty="0">
              <a:latin typeface="Arial" panose="020B0604020202020204" pitchFamily="34" charset="0"/>
              <a:ea typeface="メイリオ" panose="020B0604030504040204" pitchFamily="50" charset="-128"/>
              <a:sym typeface="Arial" panose="020B0604020202020204" pitchFamily="34" charset="0"/>
            </a:endParaRPr>
          </a:p>
          <a:p>
            <a:pPr algn="ctr">
              <a:lnSpc>
                <a:spcPts val="4700"/>
              </a:lnSpc>
              <a:spcBef>
                <a:spcPct val="0"/>
              </a:spcBef>
            </a:pPr>
            <a:r>
              <a:rPr lang="en-US" altLang="ja-JP" sz="3600" dirty="0">
                <a:solidFill>
                  <a:srgbClr val="33CC33"/>
                </a:solidFill>
                <a:latin typeface="Arial" panose="020B0604020202020204" pitchFamily="34" charset="0"/>
                <a:ea typeface="メイリオ" panose="020B0604030504040204" pitchFamily="50" charset="-128"/>
                <a:sym typeface="Arial" panose="020B0604020202020204" pitchFamily="34" charset="0"/>
              </a:rPr>
              <a:t>2017</a:t>
            </a:r>
            <a:r>
              <a:rPr lang="ja-JP" altLang="en-US" sz="3600" dirty="0">
                <a:solidFill>
                  <a:srgbClr val="33CC33"/>
                </a:solidFill>
                <a:latin typeface="Arial" panose="020B0604020202020204" pitchFamily="34" charset="0"/>
                <a:ea typeface="メイリオ" panose="020B0604030504040204" pitchFamily="50" charset="-128"/>
                <a:sym typeface="Arial" panose="020B0604020202020204" pitchFamily="34" charset="0"/>
              </a:rPr>
              <a:t>年</a:t>
            </a:r>
            <a:r>
              <a:rPr lang="en-US" altLang="ja-JP" sz="3600" dirty="0">
                <a:solidFill>
                  <a:srgbClr val="33CC33"/>
                </a:solidFill>
                <a:latin typeface="Arial" panose="020B0604020202020204" pitchFamily="34" charset="0"/>
                <a:ea typeface="メイリオ" panose="020B0604030504040204" pitchFamily="50" charset="-128"/>
                <a:sym typeface="Arial" panose="020B0604020202020204" pitchFamily="34" charset="0"/>
              </a:rPr>
              <a:t>1</a:t>
            </a:r>
            <a:r>
              <a:rPr lang="ja-JP" altLang="en-US" sz="3600" dirty="0">
                <a:solidFill>
                  <a:srgbClr val="33CC33"/>
                </a:solidFill>
                <a:latin typeface="Arial" panose="020B0604020202020204" pitchFamily="34" charset="0"/>
                <a:ea typeface="メイリオ" panose="020B0604030504040204" pitchFamily="50" charset="-128"/>
                <a:sym typeface="Arial" panose="020B0604020202020204" pitchFamily="34" charset="0"/>
              </a:rPr>
              <a:t>月～</a:t>
            </a:r>
            <a:r>
              <a:rPr lang="en-US" altLang="ja-JP" sz="3600" dirty="0">
                <a:solidFill>
                  <a:srgbClr val="33CC33"/>
                </a:solidFill>
                <a:latin typeface="Arial" panose="020B0604020202020204" pitchFamily="34" charset="0"/>
                <a:ea typeface="メイリオ" panose="020B0604030504040204" pitchFamily="50" charset="-128"/>
                <a:sym typeface="Arial" panose="020B0604020202020204" pitchFamily="34" charset="0"/>
              </a:rPr>
              <a:t>2021</a:t>
            </a:r>
            <a:r>
              <a:rPr lang="ja-JP" altLang="en-US" sz="3600" dirty="0">
                <a:solidFill>
                  <a:srgbClr val="33CC33"/>
                </a:solidFill>
                <a:latin typeface="Arial" panose="020B0604020202020204" pitchFamily="34" charset="0"/>
                <a:ea typeface="メイリオ" panose="020B0604030504040204" pitchFamily="50" charset="-128"/>
                <a:sym typeface="Arial" panose="020B0604020202020204" pitchFamily="34" charset="0"/>
              </a:rPr>
              <a:t>年</a:t>
            </a:r>
            <a:r>
              <a:rPr lang="en-US" altLang="ja-JP" sz="3600" dirty="0">
                <a:solidFill>
                  <a:srgbClr val="33CC33"/>
                </a:solidFill>
                <a:latin typeface="Arial" panose="020B0604020202020204" pitchFamily="34" charset="0"/>
                <a:ea typeface="メイリオ" panose="020B0604030504040204" pitchFamily="50" charset="-128"/>
                <a:sym typeface="Arial" panose="020B0604020202020204" pitchFamily="34" charset="0"/>
              </a:rPr>
              <a:t>12</a:t>
            </a:r>
            <a:r>
              <a:rPr lang="ja-JP" altLang="en-US" sz="3600" dirty="0">
                <a:solidFill>
                  <a:srgbClr val="33CC33"/>
                </a:solidFill>
                <a:latin typeface="Arial" panose="020B0604020202020204" pitchFamily="34" charset="0"/>
                <a:ea typeface="メイリオ" panose="020B0604030504040204" pitchFamily="50" charset="-128"/>
                <a:sym typeface="Arial" panose="020B0604020202020204" pitchFamily="34" charset="0"/>
              </a:rPr>
              <a:t>月（</a:t>
            </a:r>
            <a:r>
              <a:rPr lang="en-US" altLang="ja-JP" sz="3600" dirty="0">
                <a:solidFill>
                  <a:srgbClr val="33CC33"/>
                </a:solidFill>
                <a:latin typeface="Arial" panose="020B0604020202020204" pitchFamily="34" charset="0"/>
                <a:ea typeface="メイリオ" panose="020B0604030504040204" pitchFamily="50" charset="-128"/>
                <a:sym typeface="Arial" panose="020B0604020202020204" pitchFamily="34" charset="0"/>
              </a:rPr>
              <a:t>5</a:t>
            </a:r>
            <a:r>
              <a:rPr lang="ja-JP" altLang="en-US" sz="3600" dirty="0">
                <a:solidFill>
                  <a:srgbClr val="33CC33"/>
                </a:solidFill>
                <a:latin typeface="Arial" panose="020B0604020202020204" pitchFamily="34" charset="0"/>
                <a:ea typeface="メイリオ" panose="020B0604030504040204" pitchFamily="50" charset="-128"/>
                <a:sym typeface="Arial" panose="020B0604020202020204" pitchFamily="34" charset="0"/>
              </a:rPr>
              <a:t>年、第</a:t>
            </a:r>
            <a:r>
              <a:rPr lang="en-US" altLang="ja-JP" sz="3600" dirty="0">
                <a:solidFill>
                  <a:srgbClr val="33CC33"/>
                </a:solidFill>
                <a:latin typeface="Arial" panose="020B0604020202020204" pitchFamily="34" charset="0"/>
                <a:ea typeface="メイリオ" panose="020B0604030504040204" pitchFamily="50" charset="-128"/>
                <a:sym typeface="Arial" panose="020B0604020202020204" pitchFamily="34" charset="0"/>
              </a:rPr>
              <a:t>2</a:t>
            </a:r>
            <a:r>
              <a:rPr lang="ja-JP" altLang="en-US" sz="3600" dirty="0">
                <a:solidFill>
                  <a:srgbClr val="33CC33"/>
                </a:solidFill>
                <a:latin typeface="Arial" panose="020B0604020202020204" pitchFamily="34" charset="0"/>
                <a:ea typeface="メイリオ" panose="020B0604030504040204" pitchFamily="50" charset="-128"/>
                <a:sym typeface="Arial" panose="020B0604020202020204" pitchFamily="34" charset="0"/>
              </a:rPr>
              <a:t>期）</a:t>
            </a:r>
            <a:endParaRPr lang="en-US" altLang="ja-JP" sz="3600" dirty="0">
              <a:solidFill>
                <a:srgbClr val="33CC33"/>
              </a:solidFill>
              <a:latin typeface="Arial" panose="020B0604020202020204" pitchFamily="34" charset="0"/>
              <a:ea typeface="メイリオ" panose="020B0604030504040204" pitchFamily="50" charset="-128"/>
              <a:sym typeface="Arial" panose="020B0604020202020204" pitchFamily="34" charset="0"/>
            </a:endParaRPr>
          </a:p>
        </p:txBody>
      </p:sp>
      <p:sp>
        <p:nvSpPr>
          <p:cNvPr id="32" name="テキスト ボックス 31">
            <a:extLst>
              <a:ext uri="{FF2B5EF4-FFF2-40B4-BE49-F238E27FC236}">
                <a16:creationId xmlns:a16="http://schemas.microsoft.com/office/drawing/2014/main" id="{E79EF740-B378-4A58-820D-935A2F58DE02}"/>
              </a:ext>
            </a:extLst>
          </p:cNvPr>
          <p:cNvSpPr txBox="1"/>
          <p:nvPr/>
        </p:nvSpPr>
        <p:spPr>
          <a:xfrm>
            <a:off x="13350875" y="11923977"/>
            <a:ext cx="2509020" cy="907941"/>
          </a:xfrm>
          <a:prstGeom prst="rect">
            <a:avLst/>
          </a:prstGeom>
          <a:noFill/>
          <a:ln>
            <a:noFill/>
          </a:ln>
        </p:spPr>
        <p:txBody>
          <a:bodyPr wrap="none" rtlCol="0" anchor="ctr">
            <a:spAutoFit/>
          </a:bodyPr>
          <a:lstStyle/>
          <a:p>
            <a:pPr algn="ctr"/>
            <a:endParaRPr kumimoji="1" lang="en-US" altLang="ja-JP" sz="900" dirty="0">
              <a:latin typeface="メイリオ" panose="020B0604030504040204" pitchFamily="50" charset="-128"/>
              <a:ea typeface="メイリオ" panose="020B0604030504040204" pitchFamily="50" charset="-128"/>
            </a:endParaRPr>
          </a:p>
          <a:p>
            <a:pPr algn="ctr"/>
            <a:r>
              <a:rPr kumimoji="1" lang="en-US" altLang="ja-JP" sz="3600" dirty="0">
                <a:latin typeface="メイリオ" panose="020B0604030504040204" pitchFamily="50" charset="-128"/>
                <a:ea typeface="メイリオ" panose="020B0604030504040204" pitchFamily="50" charset="-128"/>
              </a:rPr>
              <a:t>[</a:t>
            </a:r>
            <a:r>
              <a:rPr kumimoji="1" lang="en-US" altLang="ja-JP" sz="800" dirty="0">
                <a:latin typeface="メイリオ" panose="020B0604030504040204" pitchFamily="50" charset="-128"/>
                <a:ea typeface="メイリオ" panose="020B0604030504040204" pitchFamily="50" charset="-128"/>
              </a:rPr>
              <a:t> </a:t>
            </a:r>
            <a:r>
              <a:rPr kumimoji="1" lang="ja-JP" altLang="en-US" sz="3600" dirty="0">
                <a:latin typeface="メイリオ" panose="020B0604030504040204" pitchFamily="50" charset="-128"/>
                <a:ea typeface="メイリオ" panose="020B0604030504040204" pitchFamily="50" charset="-128"/>
              </a:rPr>
              <a:t>設置期間</a:t>
            </a:r>
            <a:r>
              <a:rPr kumimoji="1" lang="ja-JP" altLang="en-US" sz="800" dirty="0">
                <a:latin typeface="メイリオ" panose="020B0604030504040204" pitchFamily="50" charset="-128"/>
                <a:ea typeface="メイリオ" panose="020B0604030504040204" pitchFamily="50" charset="-128"/>
              </a:rPr>
              <a:t> </a:t>
            </a:r>
            <a:r>
              <a:rPr kumimoji="1" lang="en-US" altLang="ja-JP" sz="3600" dirty="0">
                <a:latin typeface="メイリオ" panose="020B0604030504040204" pitchFamily="50" charset="-128"/>
                <a:ea typeface="メイリオ" panose="020B0604030504040204" pitchFamily="50" charset="-128"/>
              </a:rPr>
              <a:t>]</a:t>
            </a:r>
          </a:p>
          <a:p>
            <a:pPr algn="ctr"/>
            <a:endParaRPr kumimoji="1" lang="ja-JP" altLang="en-US" sz="800" dirty="0">
              <a:latin typeface="メイリオ" panose="020B0604030504040204" pitchFamily="50" charset="-128"/>
              <a:ea typeface="メイリオ" panose="020B0604030504040204" pitchFamily="50" charset="-128"/>
            </a:endParaRPr>
          </a:p>
        </p:txBody>
      </p:sp>
      <p:sp>
        <p:nvSpPr>
          <p:cNvPr id="33" name="正方形/長方形 32">
            <a:extLst>
              <a:ext uri="{FF2B5EF4-FFF2-40B4-BE49-F238E27FC236}">
                <a16:creationId xmlns:a16="http://schemas.microsoft.com/office/drawing/2014/main" id="{81F6B4AC-F2DB-4AE7-AB7C-5659F30C97CE}"/>
              </a:ext>
            </a:extLst>
          </p:cNvPr>
          <p:cNvSpPr/>
          <p:nvPr/>
        </p:nvSpPr>
        <p:spPr>
          <a:xfrm>
            <a:off x="13455650" y="13253427"/>
            <a:ext cx="11158538" cy="5324535"/>
          </a:xfrm>
          <a:prstGeom prst="rect">
            <a:avLst/>
          </a:prstGeom>
          <a:ln>
            <a:solidFill>
              <a:srgbClr val="33CC33"/>
            </a:solidFill>
          </a:ln>
        </p:spPr>
        <p:txBody>
          <a:bodyPr wrap="square" anchor="ctr">
            <a:spAutoFit/>
          </a:bodyPr>
          <a:lstStyle/>
          <a:p>
            <a:pPr algn="just">
              <a:lnSpc>
                <a:spcPct val="125000"/>
              </a:lnSpc>
              <a:spcBef>
                <a:spcPct val="0"/>
              </a:spcBef>
            </a:pPr>
            <a:r>
              <a:rPr lang="ja-JP" altLang="en-US" sz="3200" b="1" dirty="0">
                <a:solidFill>
                  <a:srgbClr val="33CC33"/>
                </a:solidFill>
                <a:latin typeface="Arial" panose="020B0604020202020204" pitchFamily="34" charset="0"/>
                <a:ea typeface="メイリオ" panose="020B0604030504040204" pitchFamily="50" charset="-128"/>
                <a:sym typeface="Arial" panose="020B0604020202020204" pitchFamily="34" charset="0"/>
              </a:rPr>
              <a:t>第</a:t>
            </a:r>
            <a:r>
              <a:rPr lang="en-US" altLang="ja-JP" sz="3200" b="1" dirty="0">
                <a:solidFill>
                  <a:srgbClr val="33CC33"/>
                </a:solidFill>
                <a:latin typeface="Arial" panose="020B0604020202020204" pitchFamily="34" charset="0"/>
                <a:ea typeface="メイリオ" panose="020B0604030504040204" pitchFamily="50" charset="-128"/>
                <a:sym typeface="Arial" panose="020B0604020202020204" pitchFamily="34" charset="0"/>
              </a:rPr>
              <a:t>1</a:t>
            </a:r>
            <a:r>
              <a:rPr lang="ja-JP" altLang="en-US" sz="3200" b="1" dirty="0">
                <a:solidFill>
                  <a:srgbClr val="33CC33"/>
                </a:solidFill>
                <a:latin typeface="Arial" panose="020B0604020202020204" pitchFamily="34" charset="0"/>
                <a:ea typeface="メイリオ" panose="020B0604030504040204" pitchFamily="50" charset="-128"/>
                <a:sym typeface="Arial" panose="020B0604020202020204" pitchFamily="34" charset="0"/>
              </a:rPr>
              <a:t>期における</a:t>
            </a:r>
            <a:r>
              <a:rPr lang="en-US" altLang="ja-JP" sz="3200" b="1" dirty="0">
                <a:solidFill>
                  <a:srgbClr val="33CC33"/>
                </a:solidFill>
                <a:latin typeface="Arial" panose="020B0604020202020204" pitchFamily="34" charset="0"/>
                <a:ea typeface="メイリオ" panose="020B0604030504040204" pitchFamily="50" charset="-128"/>
                <a:sym typeface="Arial" panose="020B0604020202020204" pitchFamily="34" charset="0"/>
              </a:rPr>
              <a:t>5</a:t>
            </a:r>
            <a:r>
              <a:rPr lang="ja-JP" altLang="en-US" sz="3200" b="1" dirty="0">
                <a:solidFill>
                  <a:srgbClr val="33CC33"/>
                </a:solidFill>
                <a:latin typeface="Arial" panose="020B0604020202020204" pitchFamily="34" charset="0"/>
                <a:ea typeface="メイリオ" panose="020B0604030504040204" pitchFamily="50" charset="-128"/>
                <a:sym typeface="Arial" panose="020B0604020202020204" pitchFamily="34" charset="0"/>
              </a:rPr>
              <a:t>年間の活動をさらに発展させるため、新たに 所 千晴 教授をメンバーに加え、</a:t>
            </a:r>
            <a:r>
              <a:rPr lang="en-US" altLang="ja-JP" sz="3200" b="1" dirty="0">
                <a:solidFill>
                  <a:srgbClr val="33CC33"/>
                </a:solidFill>
                <a:latin typeface="Arial" panose="020B0604020202020204" pitchFamily="34" charset="0"/>
                <a:ea typeface="メイリオ" panose="020B0604030504040204" pitchFamily="50" charset="-128"/>
                <a:sym typeface="Arial" panose="020B0604020202020204" pitchFamily="34" charset="0"/>
              </a:rPr>
              <a:t>2017</a:t>
            </a:r>
            <a:r>
              <a:rPr lang="ja-JP" altLang="en-US" sz="3200" b="1" dirty="0">
                <a:solidFill>
                  <a:srgbClr val="33CC33"/>
                </a:solidFill>
                <a:latin typeface="Arial" panose="020B0604020202020204" pitchFamily="34" charset="0"/>
                <a:ea typeface="メイリオ" panose="020B0604030504040204" pitchFamily="50" charset="-128"/>
                <a:sym typeface="Arial" panose="020B0604020202020204" pitchFamily="34" charset="0"/>
              </a:rPr>
              <a:t>年</a:t>
            </a:r>
            <a:r>
              <a:rPr lang="en-US" altLang="ja-JP" sz="3200" b="1" dirty="0">
                <a:solidFill>
                  <a:srgbClr val="33CC33"/>
                </a:solidFill>
                <a:latin typeface="Arial" panose="020B0604020202020204" pitchFamily="34" charset="0"/>
                <a:ea typeface="メイリオ" panose="020B0604030504040204" pitchFamily="50" charset="-128"/>
                <a:sym typeface="Arial" panose="020B0604020202020204" pitchFamily="34" charset="0"/>
              </a:rPr>
              <a:t>1</a:t>
            </a:r>
            <a:r>
              <a:rPr lang="ja-JP" altLang="en-US" sz="3200" b="1" dirty="0">
                <a:solidFill>
                  <a:srgbClr val="33CC33"/>
                </a:solidFill>
                <a:latin typeface="Arial" panose="020B0604020202020204" pitchFamily="34" charset="0"/>
                <a:ea typeface="メイリオ" panose="020B0604030504040204" pitchFamily="50" charset="-128"/>
                <a:sym typeface="Arial" panose="020B0604020202020204" pitchFamily="34" charset="0"/>
              </a:rPr>
              <a:t>月より第</a:t>
            </a:r>
            <a:r>
              <a:rPr lang="en-US" altLang="ja-JP" sz="3200" b="1" dirty="0">
                <a:solidFill>
                  <a:srgbClr val="33CC33"/>
                </a:solidFill>
                <a:latin typeface="Arial" panose="020B0604020202020204" pitchFamily="34" charset="0"/>
                <a:ea typeface="メイリオ" panose="020B0604030504040204" pitchFamily="50" charset="-128"/>
                <a:sym typeface="Arial" panose="020B0604020202020204" pitchFamily="34" charset="0"/>
              </a:rPr>
              <a:t>2</a:t>
            </a:r>
            <a:r>
              <a:rPr lang="ja-JP" altLang="en-US" sz="3200" b="1" dirty="0">
                <a:solidFill>
                  <a:srgbClr val="33CC33"/>
                </a:solidFill>
                <a:latin typeface="Arial" panose="020B0604020202020204" pitchFamily="34" charset="0"/>
                <a:ea typeface="メイリオ" panose="020B0604030504040204" pitchFamily="50" charset="-128"/>
                <a:sym typeface="Arial" panose="020B0604020202020204" pitchFamily="34" charset="0"/>
              </a:rPr>
              <a:t>期の活動を開始しました。</a:t>
            </a:r>
            <a:endParaRPr lang="en-US" altLang="ja-JP" sz="3200" b="1" dirty="0">
              <a:solidFill>
                <a:srgbClr val="33CC33"/>
              </a:solidFill>
              <a:latin typeface="Arial" panose="020B0604020202020204" pitchFamily="34" charset="0"/>
              <a:ea typeface="メイリオ" panose="020B0604030504040204" pitchFamily="50" charset="-128"/>
              <a:sym typeface="Arial" panose="020B0604020202020204" pitchFamily="34" charset="0"/>
            </a:endParaRPr>
          </a:p>
          <a:p>
            <a:pPr algn="just">
              <a:lnSpc>
                <a:spcPct val="125000"/>
              </a:lnSpc>
              <a:spcBef>
                <a:spcPct val="0"/>
              </a:spcBef>
            </a:pPr>
            <a:endParaRPr lang="en-US" altLang="ja-JP" sz="800" b="1" dirty="0">
              <a:solidFill>
                <a:srgbClr val="33CC33"/>
              </a:solidFill>
              <a:latin typeface="Arial" panose="020B0604020202020204" pitchFamily="34" charset="0"/>
              <a:ea typeface="メイリオ" panose="020B0604030504040204" pitchFamily="50" charset="-128"/>
              <a:sym typeface="Arial" panose="020B0604020202020204" pitchFamily="34" charset="0"/>
            </a:endParaRPr>
          </a:p>
          <a:p>
            <a:pPr algn="just">
              <a:lnSpc>
                <a:spcPct val="125000"/>
              </a:lnSpc>
              <a:spcBef>
                <a:spcPct val="0"/>
              </a:spcBef>
            </a:pPr>
            <a:r>
              <a:rPr lang="ja-JP" altLang="en-US" sz="3200" b="1" dirty="0">
                <a:solidFill>
                  <a:srgbClr val="33CC33"/>
                </a:solidFill>
                <a:latin typeface="Arial" panose="020B0604020202020204" pitchFamily="34" charset="0"/>
                <a:ea typeface="メイリオ" panose="020B0604030504040204" pitchFamily="50" charset="-128"/>
                <a:sym typeface="Arial" panose="020B0604020202020204" pitchFamily="34" charset="0"/>
              </a:rPr>
              <a:t>第</a:t>
            </a:r>
            <a:r>
              <a:rPr lang="en-US" altLang="ja-JP" sz="3200" b="1" dirty="0">
                <a:solidFill>
                  <a:srgbClr val="33CC33"/>
                </a:solidFill>
                <a:latin typeface="Arial" panose="020B0604020202020204" pitchFamily="34" charset="0"/>
                <a:ea typeface="メイリオ" panose="020B0604030504040204" pitchFamily="50" charset="-128"/>
                <a:sym typeface="Arial" panose="020B0604020202020204" pitchFamily="34" charset="0"/>
              </a:rPr>
              <a:t>2</a:t>
            </a:r>
            <a:r>
              <a:rPr lang="ja-JP" altLang="en-US" sz="3200" b="1" dirty="0">
                <a:solidFill>
                  <a:srgbClr val="33CC33"/>
                </a:solidFill>
                <a:latin typeface="Arial" panose="020B0604020202020204" pitchFamily="34" charset="0"/>
                <a:ea typeface="メイリオ" panose="020B0604030504040204" pitchFamily="50" charset="-128"/>
                <a:sym typeface="Arial" panose="020B0604020202020204" pitchFamily="34" charset="0"/>
              </a:rPr>
              <a:t>期では、第</a:t>
            </a:r>
            <a:r>
              <a:rPr lang="en-US" altLang="ja-JP" sz="3200" b="1" dirty="0">
                <a:solidFill>
                  <a:srgbClr val="33CC33"/>
                </a:solidFill>
                <a:latin typeface="Arial" panose="020B0604020202020204" pitchFamily="34" charset="0"/>
                <a:ea typeface="メイリオ" panose="020B0604030504040204" pitchFamily="50" charset="-128"/>
                <a:sym typeface="Arial" panose="020B0604020202020204" pitchFamily="34" charset="0"/>
              </a:rPr>
              <a:t>1</a:t>
            </a:r>
            <a:r>
              <a:rPr lang="ja-JP" altLang="en-US" sz="3200" b="1" dirty="0">
                <a:solidFill>
                  <a:srgbClr val="33CC33"/>
                </a:solidFill>
                <a:latin typeface="Arial" panose="020B0604020202020204" pitchFamily="34" charset="0"/>
                <a:ea typeface="メイリオ" panose="020B0604030504040204" pitchFamily="50" charset="-128"/>
                <a:sym typeface="Arial" panose="020B0604020202020204" pitchFamily="34" charset="0"/>
              </a:rPr>
              <a:t>期の活動に加え、一般社会、特に高校生以下の低年齢層およびその保護者に、本分野の魅力が十分に伝わるような啓発活動にも注力します。</a:t>
            </a:r>
            <a:endParaRPr lang="en-US" altLang="ja-JP" sz="3200" b="1" dirty="0">
              <a:solidFill>
                <a:srgbClr val="33CC33"/>
              </a:solidFill>
              <a:latin typeface="Arial" panose="020B0604020202020204" pitchFamily="34" charset="0"/>
              <a:ea typeface="メイリオ" panose="020B0604030504040204" pitchFamily="50" charset="-128"/>
              <a:sym typeface="Arial" panose="020B0604020202020204" pitchFamily="34" charset="0"/>
            </a:endParaRPr>
          </a:p>
          <a:p>
            <a:pPr algn="just">
              <a:lnSpc>
                <a:spcPct val="125000"/>
              </a:lnSpc>
              <a:spcBef>
                <a:spcPct val="0"/>
              </a:spcBef>
            </a:pPr>
            <a:endParaRPr lang="en-US" altLang="ja-JP" sz="800" b="1" dirty="0">
              <a:solidFill>
                <a:srgbClr val="33CC33"/>
              </a:solidFill>
              <a:latin typeface="Arial" panose="020B0604020202020204" pitchFamily="34" charset="0"/>
              <a:ea typeface="メイリオ" panose="020B0604030504040204" pitchFamily="50" charset="-128"/>
              <a:sym typeface="Arial" panose="020B0604020202020204" pitchFamily="34" charset="0"/>
            </a:endParaRPr>
          </a:p>
          <a:p>
            <a:pPr algn="just">
              <a:lnSpc>
                <a:spcPct val="125000"/>
              </a:lnSpc>
              <a:spcBef>
                <a:spcPct val="0"/>
              </a:spcBef>
            </a:pPr>
            <a:r>
              <a:rPr lang="en-US" altLang="ja-JP" sz="3200" b="1" dirty="0">
                <a:solidFill>
                  <a:srgbClr val="33CC33"/>
                </a:solidFill>
                <a:latin typeface="Arial" panose="020B0604020202020204" pitchFamily="34" charset="0"/>
                <a:ea typeface="メイリオ" panose="020B0604030504040204" pitchFamily="50" charset="-128"/>
                <a:sym typeface="Arial" panose="020B0604020202020204" pitchFamily="34" charset="0"/>
              </a:rPr>
              <a:t>2021</a:t>
            </a:r>
            <a:r>
              <a:rPr lang="ja-JP" altLang="en-US" sz="3200" b="1" dirty="0">
                <a:solidFill>
                  <a:srgbClr val="33CC33"/>
                </a:solidFill>
                <a:latin typeface="Arial" panose="020B0604020202020204" pitchFamily="34" charset="0"/>
                <a:ea typeface="メイリオ" panose="020B0604030504040204" pitchFamily="50" charset="-128"/>
                <a:sym typeface="Arial" panose="020B0604020202020204" pitchFamily="34" charset="0"/>
              </a:rPr>
              <a:t>年</a:t>
            </a:r>
            <a:r>
              <a:rPr lang="en-US" altLang="ja-JP" sz="3200" b="1" dirty="0">
                <a:solidFill>
                  <a:srgbClr val="33CC33"/>
                </a:solidFill>
                <a:latin typeface="Arial" panose="020B0604020202020204" pitchFamily="34" charset="0"/>
                <a:ea typeface="メイリオ" panose="020B0604030504040204" pitchFamily="50" charset="-128"/>
                <a:sym typeface="Arial" panose="020B0604020202020204" pitchFamily="34" charset="0"/>
              </a:rPr>
              <a:t>1</a:t>
            </a:r>
            <a:r>
              <a:rPr lang="ja-JP" altLang="en-US" sz="3200" b="1" dirty="0">
                <a:solidFill>
                  <a:srgbClr val="33CC33"/>
                </a:solidFill>
                <a:latin typeface="Arial" panose="020B0604020202020204" pitchFamily="34" charset="0"/>
                <a:ea typeface="メイリオ" panose="020B0604030504040204" pitchFamily="50" charset="-128"/>
                <a:sym typeface="Arial" panose="020B0604020202020204" pitchFamily="34" charset="0"/>
              </a:rPr>
              <a:t>月には、新たに⿊川 晴正 特任教授がメンバーに加わりました。</a:t>
            </a:r>
            <a:endParaRPr lang="en-US" altLang="ja-JP" sz="3200" b="1" dirty="0">
              <a:solidFill>
                <a:srgbClr val="33CC33"/>
              </a:solidFill>
              <a:latin typeface="Arial" panose="020B0604020202020204" pitchFamily="34" charset="0"/>
              <a:ea typeface="メイリオ" panose="020B0604030504040204" pitchFamily="50" charset="-128"/>
              <a:sym typeface="Arial" panose="020B0604020202020204" pitchFamily="34" charset="0"/>
            </a:endParaRPr>
          </a:p>
        </p:txBody>
      </p:sp>
      <p:cxnSp>
        <p:nvCxnSpPr>
          <p:cNvPr id="34" name="直線コネクタ 33">
            <a:extLst>
              <a:ext uri="{FF2B5EF4-FFF2-40B4-BE49-F238E27FC236}">
                <a16:creationId xmlns:a16="http://schemas.microsoft.com/office/drawing/2014/main" id="{384C94A2-599D-4990-BD2B-32BA4B29B4BD}"/>
              </a:ext>
            </a:extLst>
          </p:cNvPr>
          <p:cNvCxnSpPr/>
          <p:nvPr/>
        </p:nvCxnSpPr>
        <p:spPr>
          <a:xfrm flipH="1">
            <a:off x="1079094" y="9627102"/>
            <a:ext cx="1080000" cy="108000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F0EC9775-5FE3-4F66-8D92-B068BF83B5F4}"/>
              </a:ext>
            </a:extLst>
          </p:cNvPr>
          <p:cNvCxnSpPr/>
          <p:nvPr/>
        </p:nvCxnSpPr>
        <p:spPr>
          <a:xfrm flipH="1">
            <a:off x="1421994" y="9665202"/>
            <a:ext cx="1080000" cy="108000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5C9585F5-6D0B-4F9A-9619-143851BA6249}"/>
              </a:ext>
            </a:extLst>
          </p:cNvPr>
          <p:cNvCxnSpPr/>
          <p:nvPr/>
        </p:nvCxnSpPr>
        <p:spPr>
          <a:xfrm flipH="1">
            <a:off x="23309013" y="10292867"/>
            <a:ext cx="1080000" cy="108000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0195E543-07D9-405C-A887-FB0B0C85A994}"/>
              </a:ext>
            </a:extLst>
          </p:cNvPr>
          <p:cNvCxnSpPr/>
          <p:nvPr/>
        </p:nvCxnSpPr>
        <p:spPr>
          <a:xfrm flipH="1">
            <a:off x="23651913" y="10330967"/>
            <a:ext cx="1080000" cy="108000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正方形/長方形 3">
            <a:extLst>
              <a:ext uri="{FF2B5EF4-FFF2-40B4-BE49-F238E27FC236}">
                <a16:creationId xmlns:a16="http://schemas.microsoft.com/office/drawing/2014/main" id="{13127C23-CE32-4AF6-A9D8-65C6BF9480F4}"/>
              </a:ext>
            </a:extLst>
          </p:cNvPr>
          <p:cNvSpPr>
            <a:spLocks noChangeArrowheads="1"/>
          </p:cNvSpPr>
          <p:nvPr/>
        </p:nvSpPr>
        <p:spPr bwMode="auto">
          <a:xfrm>
            <a:off x="1227343" y="19077253"/>
            <a:ext cx="7957752" cy="7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just" eaLnBrk="1" hangingPunct="1">
              <a:lnSpc>
                <a:spcPts val="4700"/>
              </a:lnSpc>
              <a:spcBef>
                <a:spcPct val="0"/>
              </a:spcBef>
              <a:buSzTx/>
              <a:buFontTx/>
              <a:buNone/>
            </a:pPr>
            <a:r>
              <a:rPr lang="ja-JP" altLang="en-US" sz="4400" b="1" u="sng" dirty="0">
                <a:solidFill>
                  <a:srgbClr val="33CC33"/>
                </a:solidFill>
                <a:latin typeface="Arial" panose="020B0604020202020204" pitchFamily="34" charset="0"/>
                <a:ea typeface="メイリオ" panose="020B0604030504040204" pitchFamily="50" charset="-128"/>
                <a:sym typeface="Arial" panose="020B0604020202020204" pitchFamily="34" charset="0"/>
              </a:rPr>
              <a:t>研究体制</a:t>
            </a:r>
            <a:r>
              <a:rPr lang="en-US" altLang="ja-JP" sz="4400" b="1" dirty="0">
                <a:solidFill>
                  <a:srgbClr val="BF59BF"/>
                </a:solidFill>
                <a:latin typeface="Arial" panose="020B0604020202020204" pitchFamily="34" charset="0"/>
                <a:ea typeface="メイリオ" panose="020B0604030504040204" pitchFamily="50" charset="-128"/>
                <a:sym typeface="Arial" panose="020B0604020202020204" pitchFamily="34" charset="0"/>
              </a:rPr>
              <a:t>		</a:t>
            </a:r>
            <a:r>
              <a:rPr lang="ja-JP" altLang="en-US" sz="4400" b="1" dirty="0">
                <a:solidFill>
                  <a:srgbClr val="BF59BF"/>
                </a:solidFill>
                <a:latin typeface="Arial" panose="020B0604020202020204" pitchFamily="34" charset="0"/>
                <a:ea typeface="メイリオ" panose="020B0604030504040204" pitchFamily="50" charset="-128"/>
                <a:sym typeface="Arial" panose="020B0604020202020204" pitchFamily="34" charset="0"/>
              </a:rPr>
              <a:t>　</a:t>
            </a:r>
            <a:endParaRPr lang="en-US" altLang="ja-JP" sz="4400" b="1" dirty="0">
              <a:solidFill>
                <a:srgbClr val="BF59BF"/>
              </a:solidFill>
              <a:latin typeface="Arial" panose="020B0604020202020204" pitchFamily="34" charset="0"/>
              <a:ea typeface="メイリオ" panose="020B0604030504040204" pitchFamily="50" charset="-128"/>
              <a:sym typeface="Arial" panose="020B0604020202020204" pitchFamily="34" charset="0"/>
            </a:endParaRPr>
          </a:p>
        </p:txBody>
      </p:sp>
      <p:sp>
        <p:nvSpPr>
          <p:cNvPr id="45" name="テキスト ボックス 680">
            <a:extLst>
              <a:ext uri="{FF2B5EF4-FFF2-40B4-BE49-F238E27FC236}">
                <a16:creationId xmlns:a16="http://schemas.microsoft.com/office/drawing/2014/main" id="{AE7B5282-EDA8-49C1-A422-EE4FF2D7F118}"/>
              </a:ext>
            </a:extLst>
          </p:cNvPr>
          <p:cNvSpPr txBox="1">
            <a:spLocks noChangeArrowheads="1"/>
          </p:cNvSpPr>
          <p:nvPr/>
        </p:nvSpPr>
        <p:spPr bwMode="auto">
          <a:xfrm>
            <a:off x="9187713" y="23282156"/>
            <a:ext cx="81264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eaLnBrk="1" hangingPunct="1">
              <a:spcBef>
                <a:spcPct val="0"/>
              </a:spcBef>
              <a:buSzTx/>
              <a:buFontTx/>
              <a:buNone/>
            </a:pPr>
            <a:r>
              <a:rPr kumimoji="1" lang="ja-JP" altLang="en-US" sz="3600" b="1" dirty="0">
                <a:solidFill>
                  <a:srgbClr val="33CC33"/>
                </a:solidFill>
                <a:latin typeface="Arial" panose="020B0604020202020204" pitchFamily="34" charset="0"/>
                <a:ea typeface="メイリオ" panose="020B0604030504040204" pitchFamily="50" charset="-128"/>
                <a:sym typeface="Arial" panose="020B0604020202020204" pitchFamily="34" charset="0"/>
              </a:rPr>
              <a:t>廃棄物や難処理鉱物を「資源」として</a:t>
            </a:r>
            <a:endParaRPr kumimoji="1" lang="en-US" altLang="ja-JP" sz="3600" b="1" dirty="0">
              <a:solidFill>
                <a:srgbClr val="33CC33"/>
              </a:solidFill>
              <a:latin typeface="Arial" panose="020B0604020202020204" pitchFamily="34" charset="0"/>
              <a:ea typeface="メイリオ" panose="020B0604030504040204" pitchFamily="50" charset="-128"/>
              <a:sym typeface="Arial" panose="020B0604020202020204" pitchFamily="34" charset="0"/>
            </a:endParaRPr>
          </a:p>
          <a:p>
            <a:pPr eaLnBrk="1" hangingPunct="1">
              <a:spcBef>
                <a:spcPct val="0"/>
              </a:spcBef>
              <a:buSzTx/>
              <a:buFontTx/>
              <a:buNone/>
            </a:pPr>
            <a:r>
              <a:rPr kumimoji="1" lang="ja-JP" altLang="en-US" sz="3600" b="1" dirty="0">
                <a:solidFill>
                  <a:srgbClr val="33CC33"/>
                </a:solidFill>
                <a:latin typeface="Arial" panose="020B0604020202020204" pitchFamily="34" charset="0"/>
                <a:ea typeface="メイリオ" panose="020B0604030504040204" pitchFamily="50" charset="-128"/>
                <a:sym typeface="Arial" panose="020B0604020202020204" pitchFamily="34" charset="0"/>
              </a:rPr>
              <a:t>利用するための分離濃縮技術の開発</a:t>
            </a:r>
            <a:endParaRPr kumimoji="1" lang="en-US" altLang="ja-JP" sz="3600" b="1" dirty="0">
              <a:solidFill>
                <a:srgbClr val="33CC33"/>
              </a:solidFill>
              <a:latin typeface="Arial" panose="020B0604020202020204" pitchFamily="34" charset="0"/>
              <a:ea typeface="メイリオ" panose="020B0604030504040204" pitchFamily="50" charset="-128"/>
              <a:sym typeface="Arial" panose="020B0604020202020204" pitchFamily="34" charset="0"/>
            </a:endParaRPr>
          </a:p>
        </p:txBody>
      </p:sp>
      <p:pic>
        <p:nvPicPr>
          <p:cNvPr id="46" name="Picture 40" descr="C:\Users\Taninouchi\東大生研\事務仕事\2016_12_JX寄付部門パンフ_2015_山中研\2016年度_第2版\追加記事_所先生\所千晴写真.jpg">
            <a:extLst>
              <a:ext uri="{FF2B5EF4-FFF2-40B4-BE49-F238E27FC236}">
                <a16:creationId xmlns:a16="http://schemas.microsoft.com/office/drawing/2014/main" id="{5645BBA2-7F71-4881-8AB0-1989A94DE7F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7938" t="11578" r="9528" b="27502"/>
          <a:stretch/>
        </p:blipFill>
        <p:spPr bwMode="auto">
          <a:xfrm>
            <a:off x="9060648" y="19912465"/>
            <a:ext cx="2700000" cy="29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ectangle 19">
            <a:extLst>
              <a:ext uri="{FF2B5EF4-FFF2-40B4-BE49-F238E27FC236}">
                <a16:creationId xmlns:a16="http://schemas.microsoft.com/office/drawing/2014/main" id="{F12E47B5-82A1-48B6-9527-4E5C0947BFAC}"/>
              </a:ext>
            </a:extLst>
          </p:cNvPr>
          <p:cNvSpPr>
            <a:spLocks noChangeArrowheads="1"/>
          </p:cNvSpPr>
          <p:nvPr/>
        </p:nvSpPr>
        <p:spPr bwMode="auto">
          <a:xfrm>
            <a:off x="11851623" y="20035422"/>
            <a:ext cx="4339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FontTx/>
              <a:buNone/>
            </a:pPr>
            <a:r>
              <a:rPr lang="ja-JP" altLang="en-US" sz="3600" b="1" u="sng" dirty="0">
                <a:solidFill>
                  <a:srgbClr val="33CC33"/>
                </a:solidFill>
                <a:latin typeface="Arial" panose="020B0604020202020204" pitchFamily="34" charset="0"/>
                <a:ea typeface="メイリオ" panose="020B0604030504040204" pitchFamily="50" charset="-128"/>
                <a:sym typeface="Arial" panose="020B0604020202020204" pitchFamily="34" charset="0"/>
              </a:rPr>
              <a:t>特任教授　所　千晴</a:t>
            </a:r>
            <a:endParaRPr lang="en-US" altLang="ja-JP" sz="3600" b="1" dirty="0">
              <a:solidFill>
                <a:srgbClr val="33CC33"/>
              </a:solidFill>
              <a:latin typeface="Arial" panose="020B0604020202020204" pitchFamily="34" charset="0"/>
              <a:ea typeface="メイリオ" panose="020B0604030504040204" pitchFamily="50" charset="-128"/>
              <a:sym typeface="Arial" panose="020B0604020202020204" pitchFamily="34" charset="0"/>
            </a:endParaRPr>
          </a:p>
        </p:txBody>
      </p:sp>
      <p:sp>
        <p:nvSpPr>
          <p:cNvPr id="48" name="テキスト ボックス 575">
            <a:extLst>
              <a:ext uri="{FF2B5EF4-FFF2-40B4-BE49-F238E27FC236}">
                <a16:creationId xmlns:a16="http://schemas.microsoft.com/office/drawing/2014/main" id="{2F998CEB-B3FA-44BC-9D2C-20114DCA36CF}"/>
              </a:ext>
            </a:extLst>
          </p:cNvPr>
          <p:cNvSpPr txBox="1">
            <a:spLocks noChangeArrowheads="1"/>
          </p:cNvSpPr>
          <p:nvPr/>
        </p:nvSpPr>
        <p:spPr bwMode="auto">
          <a:xfrm>
            <a:off x="11851623" y="20835297"/>
            <a:ext cx="521168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eaLnBrk="1" hangingPunct="1">
              <a:spcBef>
                <a:spcPct val="0"/>
              </a:spcBef>
              <a:buSzTx/>
              <a:buFontTx/>
              <a:buNone/>
            </a:pPr>
            <a:r>
              <a:rPr kumimoji="1" lang="ja-JP" altLang="en-US" sz="2800" b="1" dirty="0">
                <a:latin typeface="Arial" panose="020B0604020202020204" pitchFamily="34" charset="0"/>
                <a:ea typeface="メイリオ" panose="020B0604030504040204" pitchFamily="50" charset="-128"/>
                <a:sym typeface="Arial" panose="020B0604020202020204" pitchFamily="34" charset="0"/>
              </a:rPr>
              <a:t>早稲田大学　理工学術院</a:t>
            </a:r>
            <a:endParaRPr kumimoji="1" lang="en-US" altLang="ja-JP" sz="2800" b="1" dirty="0">
              <a:latin typeface="Arial" panose="020B0604020202020204" pitchFamily="34" charset="0"/>
              <a:ea typeface="メイリオ" panose="020B0604030504040204" pitchFamily="50" charset="-128"/>
              <a:sym typeface="Arial" panose="020B0604020202020204" pitchFamily="34" charset="0"/>
            </a:endParaRPr>
          </a:p>
          <a:p>
            <a:pPr eaLnBrk="1" hangingPunct="1">
              <a:spcBef>
                <a:spcPct val="0"/>
              </a:spcBef>
              <a:buSzTx/>
              <a:buFontTx/>
              <a:buNone/>
            </a:pPr>
            <a:r>
              <a:rPr kumimoji="1" lang="ja-JP" altLang="en-US" sz="2800" b="1" dirty="0">
                <a:latin typeface="Arial" panose="020B0604020202020204" pitchFamily="34" charset="0"/>
                <a:ea typeface="メイリオ" panose="020B0604030504040204" pitchFamily="50" charset="-128"/>
                <a:sym typeface="Arial" panose="020B0604020202020204" pitchFamily="34" charset="0"/>
              </a:rPr>
              <a:t>教授</a:t>
            </a:r>
            <a:endParaRPr kumimoji="1" lang="en-US" altLang="ja-JP" sz="2800" b="1" dirty="0">
              <a:latin typeface="Arial" panose="020B0604020202020204" pitchFamily="34" charset="0"/>
              <a:ea typeface="メイリオ" panose="020B0604030504040204" pitchFamily="50" charset="-128"/>
              <a:sym typeface="Arial" panose="020B0604020202020204" pitchFamily="34" charset="0"/>
            </a:endParaRPr>
          </a:p>
          <a:p>
            <a:pPr eaLnBrk="1" hangingPunct="1">
              <a:spcBef>
                <a:spcPct val="0"/>
              </a:spcBef>
              <a:buSzTx/>
              <a:buFontTx/>
              <a:buNone/>
            </a:pPr>
            <a:r>
              <a:rPr lang="ja-JP" altLang="en-US" sz="2800" b="1" dirty="0">
                <a:latin typeface="Arial" panose="020B0604020202020204" pitchFamily="34" charset="0"/>
                <a:ea typeface="メイリオ" panose="020B0604030504040204" pitchFamily="50" charset="-128"/>
                <a:sym typeface="Arial" panose="020B0604020202020204" pitchFamily="34" charset="0"/>
              </a:rPr>
              <a:t>東京大学　大学院工学系研究科</a:t>
            </a:r>
            <a:endParaRPr lang="en-US" altLang="ja-JP" sz="2800" b="1" dirty="0">
              <a:latin typeface="Arial" panose="020B0604020202020204" pitchFamily="34" charset="0"/>
              <a:ea typeface="メイリオ" panose="020B0604030504040204" pitchFamily="50" charset="-128"/>
              <a:sym typeface="Arial" panose="020B0604020202020204" pitchFamily="34" charset="0"/>
            </a:endParaRPr>
          </a:p>
          <a:p>
            <a:pPr eaLnBrk="1" hangingPunct="1">
              <a:spcBef>
                <a:spcPct val="0"/>
              </a:spcBef>
              <a:buSzTx/>
              <a:buFontTx/>
              <a:buNone/>
            </a:pPr>
            <a:r>
              <a:rPr lang="ja-JP" altLang="en-US" sz="2800" b="1" dirty="0">
                <a:latin typeface="Arial" panose="020B0604020202020204" pitchFamily="34" charset="0"/>
                <a:ea typeface="メイリオ" panose="020B0604030504040204" pitchFamily="50" charset="-128"/>
                <a:sym typeface="Arial" panose="020B0604020202020204" pitchFamily="34" charset="0"/>
              </a:rPr>
              <a:t>教授</a:t>
            </a:r>
            <a:endParaRPr kumimoji="1" lang="en-US" altLang="ja-JP" sz="2800" b="1" dirty="0">
              <a:latin typeface="Arial" panose="020B0604020202020204" pitchFamily="34" charset="0"/>
              <a:ea typeface="メイリオ" panose="020B0604030504040204" pitchFamily="50" charset="-128"/>
              <a:sym typeface="Arial" panose="020B0604020202020204" pitchFamily="34" charset="0"/>
            </a:endParaRPr>
          </a:p>
        </p:txBody>
      </p:sp>
      <p:sp>
        <p:nvSpPr>
          <p:cNvPr id="49" name="テキスト ボックス 60">
            <a:extLst>
              <a:ext uri="{FF2B5EF4-FFF2-40B4-BE49-F238E27FC236}">
                <a16:creationId xmlns:a16="http://schemas.microsoft.com/office/drawing/2014/main" id="{1B5BE1EC-B73F-434B-BBDE-EDB634D20E2E}"/>
              </a:ext>
            </a:extLst>
          </p:cNvPr>
          <p:cNvSpPr txBox="1">
            <a:spLocks noChangeArrowheads="1"/>
          </p:cNvSpPr>
          <p:nvPr/>
        </p:nvSpPr>
        <p:spPr bwMode="auto">
          <a:xfrm>
            <a:off x="9381697" y="30703646"/>
            <a:ext cx="748606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r>
              <a:rPr lang="ja-JP" altLang="ja-JP" sz="3200" dirty="0">
                <a:ea typeface="メイリオ" panose="020B0604030504040204" pitchFamily="50" charset="-128"/>
              </a:rPr>
              <a:t>廃棄物や鉱石を固体のままで分離濃縮する省エネルギー型プロセス</a:t>
            </a:r>
            <a:r>
              <a:rPr lang="ja-JP" altLang="en-US" sz="3200" dirty="0">
                <a:ea typeface="メイリオ" panose="020B0604030504040204" pitchFamily="50" charset="-128"/>
              </a:rPr>
              <a:t>の研究開発</a:t>
            </a:r>
            <a:r>
              <a:rPr lang="ja-JP" altLang="ja-JP" sz="3200" dirty="0">
                <a:ea typeface="メイリオ" panose="020B0604030504040204" pitchFamily="50" charset="-128"/>
              </a:rPr>
              <a:t>を行っています。</a:t>
            </a:r>
            <a:r>
              <a:rPr lang="ja-JP" altLang="en-US" sz="3200" dirty="0">
                <a:ea typeface="メイリオ" panose="020B0604030504040204" pitchFamily="50" charset="-128"/>
              </a:rPr>
              <a:t>このような固体分離濃縮技術は</a:t>
            </a:r>
            <a:r>
              <a:rPr lang="ja-JP" altLang="ja-JP" sz="3200" dirty="0">
                <a:ea typeface="メイリオ" panose="020B0604030504040204" pitchFamily="50" charset="-128"/>
              </a:rPr>
              <a:t>、高温や薬剤で溶かして高純度の金属を生産するプロセスの「前処理」あるいは「中間処理」に位置し</a:t>
            </a:r>
            <a:r>
              <a:rPr lang="ja-JP" altLang="en-US" sz="3200" dirty="0">
                <a:ea typeface="メイリオ" panose="020B0604030504040204" pitchFamily="50" charset="-128"/>
              </a:rPr>
              <a:t>ています。</a:t>
            </a:r>
            <a:endParaRPr lang="ja-JP" altLang="ja-JP" sz="3200" dirty="0">
              <a:ea typeface="メイリオ" panose="020B0604030504040204" pitchFamily="50" charset="-128"/>
            </a:endParaRPr>
          </a:p>
        </p:txBody>
      </p:sp>
      <p:sp>
        <p:nvSpPr>
          <p:cNvPr id="50" name="正方形/長方形 41">
            <a:extLst>
              <a:ext uri="{FF2B5EF4-FFF2-40B4-BE49-F238E27FC236}">
                <a16:creationId xmlns:a16="http://schemas.microsoft.com/office/drawing/2014/main" id="{A69CBA0B-445B-4D9D-9532-51C9B849636F}"/>
              </a:ext>
            </a:extLst>
          </p:cNvPr>
          <p:cNvSpPr>
            <a:spLocks noChangeArrowheads="1"/>
          </p:cNvSpPr>
          <p:nvPr/>
        </p:nvSpPr>
        <p:spPr bwMode="auto">
          <a:xfrm>
            <a:off x="9060648" y="19902562"/>
            <a:ext cx="8073940" cy="14980825"/>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eaLnBrk="1" hangingPunct="1"/>
            <a:endParaRPr lang="ja-JP" altLang="en-US">
              <a:ea typeface="メイリオ" panose="020B0604030504040204" pitchFamily="50" charset="-128"/>
            </a:endParaRPr>
          </a:p>
        </p:txBody>
      </p:sp>
      <p:grpSp>
        <p:nvGrpSpPr>
          <p:cNvPr id="2" name="グループ化 1">
            <a:extLst>
              <a:ext uri="{FF2B5EF4-FFF2-40B4-BE49-F238E27FC236}">
                <a16:creationId xmlns:a16="http://schemas.microsoft.com/office/drawing/2014/main" id="{45CC7893-1E26-434A-91FE-D9BF6BA33324}"/>
              </a:ext>
            </a:extLst>
          </p:cNvPr>
          <p:cNvGrpSpPr/>
          <p:nvPr/>
        </p:nvGrpSpPr>
        <p:grpSpPr>
          <a:xfrm>
            <a:off x="26475873" y="19216116"/>
            <a:ext cx="7704000" cy="15545717"/>
            <a:chOff x="17379307" y="19196538"/>
            <a:chExt cx="7704000" cy="15545717"/>
          </a:xfrm>
        </p:grpSpPr>
        <p:pic>
          <p:nvPicPr>
            <p:cNvPr id="51" name="그림 68">
              <a:extLst>
                <a:ext uri="{FF2B5EF4-FFF2-40B4-BE49-F238E27FC236}">
                  <a16:creationId xmlns:a16="http://schemas.microsoft.com/office/drawing/2014/main" id="{D08C7ACC-B55B-4452-9271-3F9F08094D1B}"/>
                </a:ext>
              </a:extLst>
            </p:cNvPr>
            <p:cNvPicPr>
              <a:picLocks noChangeAspect="1"/>
            </p:cNvPicPr>
            <p:nvPr/>
          </p:nvPicPr>
          <p:blipFill rotWithShape="1">
            <a:blip r:embed="rId4"/>
            <a:srcRect l="28483" t="11383" r="25912" b="49155"/>
            <a:stretch/>
          </p:blipFill>
          <p:spPr>
            <a:xfrm>
              <a:off x="21963600" y="19911600"/>
              <a:ext cx="2302969" cy="2700000"/>
            </a:xfrm>
            <a:prstGeom prst="rect">
              <a:avLst/>
            </a:prstGeom>
          </p:spPr>
        </p:pic>
        <p:sp>
          <p:nvSpPr>
            <p:cNvPr id="52" name="正方形/長方形 41">
              <a:extLst>
                <a:ext uri="{FF2B5EF4-FFF2-40B4-BE49-F238E27FC236}">
                  <a16:creationId xmlns:a16="http://schemas.microsoft.com/office/drawing/2014/main" id="{48A34740-6E82-45EB-AB62-CC334AFF1F2B}"/>
                </a:ext>
              </a:extLst>
            </p:cNvPr>
            <p:cNvSpPr>
              <a:spLocks noChangeArrowheads="1"/>
            </p:cNvSpPr>
            <p:nvPr/>
          </p:nvSpPr>
          <p:spPr bwMode="auto">
            <a:xfrm>
              <a:off x="17379307" y="19909298"/>
              <a:ext cx="7704000" cy="14832957"/>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eaLnBrk="1" hangingPunct="1"/>
              <a:endParaRPr lang="ja-JP" altLang="en-US">
                <a:ea typeface="メイリオ" panose="020B0604030504040204" pitchFamily="50" charset="-128"/>
              </a:endParaRPr>
            </a:p>
          </p:txBody>
        </p:sp>
        <p:sp>
          <p:nvSpPr>
            <p:cNvPr id="53" name="テキスト ボックス 575">
              <a:extLst>
                <a:ext uri="{FF2B5EF4-FFF2-40B4-BE49-F238E27FC236}">
                  <a16:creationId xmlns:a16="http://schemas.microsoft.com/office/drawing/2014/main" id="{0B1F7D6F-E2BE-433C-AA32-AE526B64630D}"/>
                </a:ext>
              </a:extLst>
            </p:cNvPr>
            <p:cNvSpPr txBox="1">
              <a:spLocks noChangeArrowheads="1"/>
            </p:cNvSpPr>
            <p:nvPr/>
          </p:nvSpPr>
          <p:spPr bwMode="auto">
            <a:xfrm>
              <a:off x="18323894" y="26271300"/>
              <a:ext cx="280353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ja-JP" altLang="en-US" sz="2000" b="1" dirty="0">
                  <a:latin typeface="Arial" panose="020B0604020202020204" pitchFamily="34" charset="0"/>
                  <a:ea typeface="メイリオ" panose="020B0604030504040204" pitchFamily="50" charset="-128"/>
                  <a:sym typeface="Arial" panose="020B0604020202020204" pitchFamily="34" charset="0"/>
                </a:rPr>
                <a:t>東京大学　名誉教授</a:t>
              </a:r>
              <a:endParaRPr lang="en-US" altLang="ja-JP" sz="2000" b="1" dirty="0">
                <a:latin typeface="Arial" panose="020B0604020202020204" pitchFamily="34" charset="0"/>
                <a:ea typeface="メイリオ" panose="020B0604030504040204" pitchFamily="50" charset="-128"/>
                <a:sym typeface="Arial" panose="020B0604020202020204" pitchFamily="34" charset="0"/>
              </a:endParaRPr>
            </a:p>
            <a:p>
              <a:pPr>
                <a:spcBef>
                  <a:spcPct val="0"/>
                </a:spcBef>
                <a:buSzTx/>
                <a:buNone/>
              </a:pPr>
              <a:r>
                <a:rPr lang="ja-JP" altLang="en-US" sz="2000" b="1" dirty="0">
                  <a:latin typeface="Arial" panose="020B0604020202020204" pitchFamily="34" charset="0"/>
                  <a:ea typeface="メイリオ" panose="020B0604030504040204" pitchFamily="50" charset="-128"/>
                  <a:sym typeface="Arial" panose="020B0604020202020204" pitchFamily="34" charset="0"/>
                </a:rPr>
                <a:t>前田　正史</a:t>
              </a:r>
              <a:endParaRPr lang="en-US" altLang="ja-JP" sz="2000" b="1" dirty="0">
                <a:latin typeface="Arial" panose="020B0604020202020204" pitchFamily="34" charset="0"/>
                <a:ea typeface="メイリオ" panose="020B0604030504040204" pitchFamily="50" charset="-128"/>
                <a:sym typeface="Arial" panose="020B0604020202020204" pitchFamily="34" charset="0"/>
              </a:endParaRPr>
            </a:p>
          </p:txBody>
        </p:sp>
        <p:sp>
          <p:nvSpPr>
            <p:cNvPr id="54" name="テキスト ボックス 130">
              <a:extLst>
                <a:ext uri="{FF2B5EF4-FFF2-40B4-BE49-F238E27FC236}">
                  <a16:creationId xmlns:a16="http://schemas.microsoft.com/office/drawing/2014/main" id="{E0F4FB72-F146-4B93-963D-53B895E373EC}"/>
                </a:ext>
              </a:extLst>
            </p:cNvPr>
            <p:cNvSpPr txBox="1">
              <a:spLocks noChangeArrowheads="1"/>
            </p:cNvSpPr>
            <p:nvPr/>
          </p:nvSpPr>
          <p:spPr bwMode="auto">
            <a:xfrm>
              <a:off x="21962929" y="26269532"/>
              <a:ext cx="312037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eaLnBrk="1" hangingPunct="1">
                <a:spcBef>
                  <a:spcPct val="0"/>
                </a:spcBef>
                <a:buSzTx/>
                <a:buFontTx/>
                <a:buNone/>
              </a:pPr>
              <a:r>
                <a:rPr kumimoji="1" lang="ja-JP" altLang="en-US" sz="2000" b="1"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客員教授</a:t>
              </a:r>
              <a:endParaRPr kumimoji="1" lang="en-US" altLang="ja-JP" sz="2000" b="1"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endParaRPr>
            </a:p>
            <a:p>
              <a:pPr eaLnBrk="1" hangingPunct="1">
                <a:spcBef>
                  <a:spcPct val="0"/>
                </a:spcBef>
                <a:buSzTx/>
                <a:buFontTx/>
                <a:buNone/>
              </a:pPr>
              <a:r>
                <a:rPr kumimoji="1" lang="ja-JP" altLang="en-US" sz="2000" b="1"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大和田　秀二</a:t>
              </a:r>
              <a:endParaRPr kumimoji="1" lang="en-US" altLang="ja-JP" sz="2000" b="1"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endParaRPr>
            </a:p>
            <a:p>
              <a:pPr eaLnBrk="1" hangingPunct="1">
                <a:spcBef>
                  <a:spcPct val="0"/>
                </a:spcBef>
                <a:buSzTx/>
                <a:buFontTx/>
                <a:buNone/>
              </a:pPr>
              <a:r>
                <a:rPr kumimoji="1" lang="en-US" altLang="ja-JP" sz="2000" b="1"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a:t>
              </a:r>
              <a:r>
                <a:rPr kumimoji="1" lang="ja-JP" altLang="en-US" sz="2000" b="1"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早稲田大学　教授</a:t>
              </a:r>
              <a:r>
                <a:rPr kumimoji="1" lang="en-US" altLang="ja-JP" sz="2000" b="1"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a:t>
              </a:r>
            </a:p>
          </p:txBody>
        </p:sp>
        <p:pic>
          <p:nvPicPr>
            <p:cNvPr id="55" name="Picture 32" descr="C:\Users\Taninouchi\東大生研\事務仕事\2014_04_JX寄付部門パンフ\顔写真（前田正史）.jpg">
              <a:extLst>
                <a:ext uri="{FF2B5EF4-FFF2-40B4-BE49-F238E27FC236}">
                  <a16:creationId xmlns:a16="http://schemas.microsoft.com/office/drawing/2014/main" id="{E7367260-08FD-4F9D-B884-63875A8116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8943" r="1768" b="13989"/>
            <a:stretch>
              <a:fillRect/>
            </a:stretch>
          </p:blipFill>
          <p:spPr bwMode="auto">
            <a:xfrm>
              <a:off x="18323895" y="23562888"/>
              <a:ext cx="2287720"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図 55">
              <a:extLst>
                <a:ext uri="{FF2B5EF4-FFF2-40B4-BE49-F238E27FC236}">
                  <a16:creationId xmlns:a16="http://schemas.microsoft.com/office/drawing/2014/main" id="{B5F84683-0DA0-48D5-884E-D1F64E2FAF32}"/>
                </a:ext>
              </a:extLst>
            </p:cNvPr>
            <p:cNvPicPr>
              <a:picLocks noChangeAspect="1"/>
            </p:cNvPicPr>
            <p:nvPr/>
          </p:nvPicPr>
          <p:blipFill>
            <a:blip r:embed="rId6"/>
            <a:stretch>
              <a:fillRect/>
            </a:stretch>
          </p:blipFill>
          <p:spPr>
            <a:xfrm>
              <a:off x="21962929" y="23562888"/>
              <a:ext cx="2305002" cy="2700000"/>
            </a:xfrm>
            <a:prstGeom prst="rect">
              <a:avLst/>
            </a:prstGeom>
          </p:spPr>
        </p:pic>
        <p:pic>
          <p:nvPicPr>
            <p:cNvPr id="57" name="Picture 138" descr="D:\Users\AsProf\サスセ\サスセパンフ2009\第１次\森田先生\yamaguchi_2.jpg">
              <a:extLst>
                <a:ext uri="{FF2B5EF4-FFF2-40B4-BE49-F238E27FC236}">
                  <a16:creationId xmlns:a16="http://schemas.microsoft.com/office/drawing/2014/main" id="{4E6AE265-9982-4E84-BE34-E6FBA506D7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304" r="1778" b="4063"/>
            <a:stretch>
              <a:fillRect/>
            </a:stretch>
          </p:blipFill>
          <p:spPr bwMode="auto">
            <a:xfrm>
              <a:off x="18323896" y="27240016"/>
              <a:ext cx="2284876"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テキスト ボックス 131">
              <a:extLst>
                <a:ext uri="{FF2B5EF4-FFF2-40B4-BE49-F238E27FC236}">
                  <a16:creationId xmlns:a16="http://schemas.microsoft.com/office/drawing/2014/main" id="{E0529D7D-E6A3-43FC-BDEB-C3D6164A8CA5}"/>
                </a:ext>
              </a:extLst>
            </p:cNvPr>
            <p:cNvSpPr txBox="1">
              <a:spLocks noChangeArrowheads="1"/>
            </p:cNvSpPr>
            <p:nvPr/>
          </p:nvSpPr>
          <p:spPr bwMode="auto">
            <a:xfrm>
              <a:off x="18323896" y="29941800"/>
              <a:ext cx="240642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eaLnBrk="1" hangingPunct="1">
                <a:spcBef>
                  <a:spcPct val="0"/>
                </a:spcBef>
                <a:buSzTx/>
                <a:buFontTx/>
                <a:buNone/>
              </a:pPr>
              <a:r>
                <a:rPr kumimoji="1" lang="ja-JP" altLang="en-US" sz="2000" b="1"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客員教授</a:t>
              </a:r>
              <a:endParaRPr kumimoji="1" lang="en-US" altLang="ja-JP" sz="2000" b="1"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endParaRPr>
            </a:p>
            <a:p>
              <a:pPr eaLnBrk="1" hangingPunct="1">
                <a:spcBef>
                  <a:spcPct val="0"/>
                </a:spcBef>
                <a:buSzTx/>
                <a:buFontTx/>
                <a:buNone/>
              </a:pPr>
              <a:r>
                <a:rPr kumimoji="1" lang="ja-JP" altLang="en-US" sz="2000" b="1"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山口　</a:t>
              </a:r>
              <a:r>
                <a:rPr kumimoji="1" lang="ja-JP" altLang="en-US" sz="2000" b="1">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勉功</a:t>
              </a:r>
              <a:endParaRPr kumimoji="1" lang="en-US" altLang="ja-JP" sz="2000" b="1"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endParaRPr>
            </a:p>
            <a:p>
              <a:pPr eaLnBrk="1" hangingPunct="1">
                <a:spcBef>
                  <a:spcPct val="0"/>
                </a:spcBef>
                <a:buSzTx/>
                <a:buFontTx/>
                <a:buNone/>
              </a:pPr>
              <a:r>
                <a:rPr kumimoji="1" lang="en-US" altLang="ja-JP" sz="2000" b="1"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a:t>
              </a:r>
              <a:r>
                <a:rPr kumimoji="1" lang="ja-JP" altLang="en-US" sz="2000" b="1">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早稲田大学</a:t>
              </a:r>
              <a:r>
                <a:rPr lang="ja-JP" altLang="en-US" sz="2000" b="1">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　教授</a:t>
              </a:r>
              <a:r>
                <a:rPr kumimoji="1" lang="en-US" altLang="ja-JP" sz="2000" b="1"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a:t>
              </a:r>
            </a:p>
          </p:txBody>
        </p:sp>
        <p:pic>
          <p:nvPicPr>
            <p:cNvPr id="59" name="図 58">
              <a:extLst>
                <a:ext uri="{FF2B5EF4-FFF2-40B4-BE49-F238E27FC236}">
                  <a16:creationId xmlns:a16="http://schemas.microsoft.com/office/drawing/2014/main" id="{184543F6-17CE-4231-AF3B-D84504A07F7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743" t="7096" r="10735" b="33299"/>
            <a:stretch/>
          </p:blipFill>
          <p:spPr>
            <a:xfrm>
              <a:off x="18323896" y="30917143"/>
              <a:ext cx="2310841" cy="2700000"/>
            </a:xfrm>
            <a:prstGeom prst="rect">
              <a:avLst/>
            </a:prstGeom>
          </p:spPr>
        </p:pic>
        <p:sp>
          <p:nvSpPr>
            <p:cNvPr id="60" name="テキスト ボックス 575">
              <a:extLst>
                <a:ext uri="{FF2B5EF4-FFF2-40B4-BE49-F238E27FC236}">
                  <a16:creationId xmlns:a16="http://schemas.microsoft.com/office/drawing/2014/main" id="{D68FB718-9A3C-4FFE-9FE9-54BE8E73B948}"/>
                </a:ext>
              </a:extLst>
            </p:cNvPr>
            <p:cNvSpPr txBox="1">
              <a:spLocks noChangeArrowheads="1"/>
            </p:cNvSpPr>
            <p:nvPr/>
          </p:nvSpPr>
          <p:spPr bwMode="auto">
            <a:xfrm>
              <a:off x="18323894" y="33626700"/>
              <a:ext cx="240642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ja-JP" altLang="en-US" sz="2000" b="1" dirty="0">
                  <a:latin typeface="Arial" panose="020B0604020202020204" pitchFamily="34" charset="0"/>
                  <a:ea typeface="メイリオ" panose="020B0604030504040204" pitchFamily="50" charset="-128"/>
                  <a:sym typeface="Arial" panose="020B0604020202020204" pitchFamily="34" charset="0"/>
                </a:rPr>
                <a:t>東京大学　教授</a:t>
              </a:r>
              <a:endParaRPr lang="en-US" altLang="ja-JP" sz="2000" b="1" dirty="0">
                <a:latin typeface="Arial" panose="020B0604020202020204" pitchFamily="34" charset="0"/>
                <a:ea typeface="メイリオ" panose="020B0604030504040204" pitchFamily="50" charset="-128"/>
                <a:sym typeface="Arial" panose="020B0604020202020204" pitchFamily="34" charset="0"/>
              </a:endParaRPr>
            </a:p>
            <a:p>
              <a:pPr>
                <a:spcBef>
                  <a:spcPct val="0"/>
                </a:spcBef>
                <a:buSzTx/>
                <a:buNone/>
              </a:pPr>
              <a:r>
                <a:rPr lang="ja-JP" altLang="en-US" sz="2000" b="1" dirty="0">
                  <a:latin typeface="Arial" panose="020B0604020202020204" pitchFamily="34" charset="0"/>
                  <a:ea typeface="メイリオ" panose="020B0604030504040204" pitchFamily="50" charset="-128"/>
                  <a:sym typeface="Arial" panose="020B0604020202020204" pitchFamily="34" charset="0"/>
                </a:rPr>
                <a:t>森田　一樹</a:t>
              </a:r>
              <a:endParaRPr lang="en-US" altLang="ja-JP" sz="2000" b="1" dirty="0">
                <a:latin typeface="Arial" panose="020B0604020202020204" pitchFamily="34" charset="0"/>
                <a:ea typeface="メイリオ" panose="020B0604030504040204" pitchFamily="50" charset="-128"/>
                <a:sym typeface="Arial" panose="020B0604020202020204" pitchFamily="34" charset="0"/>
              </a:endParaRPr>
            </a:p>
          </p:txBody>
        </p:sp>
        <p:sp>
          <p:nvSpPr>
            <p:cNvPr id="61" name="テキスト ボックス 575">
              <a:extLst>
                <a:ext uri="{FF2B5EF4-FFF2-40B4-BE49-F238E27FC236}">
                  <a16:creationId xmlns:a16="http://schemas.microsoft.com/office/drawing/2014/main" id="{25B46D04-E580-4B8C-8028-E290A36D3CC6}"/>
                </a:ext>
              </a:extLst>
            </p:cNvPr>
            <p:cNvSpPr txBox="1">
              <a:spLocks noChangeArrowheads="1"/>
            </p:cNvSpPr>
            <p:nvPr/>
          </p:nvSpPr>
          <p:spPr bwMode="auto">
            <a:xfrm>
              <a:off x="21963404" y="22615910"/>
              <a:ext cx="254924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ja-JP" altLang="en-US" sz="2000" b="1" dirty="0">
                  <a:latin typeface="Arial" panose="020B0604020202020204" pitchFamily="34" charset="0"/>
                  <a:ea typeface="メイリオ" panose="020B0604030504040204" pitchFamily="50" charset="-128"/>
                  <a:sym typeface="Arial" panose="020B0604020202020204" pitchFamily="34" charset="0"/>
                </a:rPr>
                <a:t>東北大学　名誉教授</a:t>
              </a:r>
              <a:endParaRPr lang="en-US" altLang="ja-JP" sz="2000" b="1" dirty="0">
                <a:latin typeface="Arial" panose="020B0604020202020204" pitchFamily="34" charset="0"/>
                <a:ea typeface="メイリオ" panose="020B0604030504040204" pitchFamily="50" charset="-128"/>
                <a:sym typeface="Arial" panose="020B0604020202020204" pitchFamily="34" charset="0"/>
              </a:endParaRPr>
            </a:p>
            <a:p>
              <a:pPr>
                <a:spcBef>
                  <a:spcPct val="0"/>
                </a:spcBef>
                <a:buSzTx/>
                <a:buNone/>
              </a:pPr>
              <a:r>
                <a:rPr lang="ja-JP" altLang="en-US" sz="2000" b="1" dirty="0">
                  <a:latin typeface="Arial" panose="020B0604020202020204" pitchFamily="34" charset="0"/>
                  <a:ea typeface="メイリオ" panose="020B0604030504040204" pitchFamily="50" charset="-128"/>
                  <a:sym typeface="Arial" panose="020B0604020202020204" pitchFamily="34" charset="0"/>
                </a:rPr>
                <a:t>中村　崇</a:t>
              </a:r>
            </a:p>
          </p:txBody>
        </p:sp>
        <p:pic>
          <p:nvPicPr>
            <p:cNvPr id="62" name="Picture 140" descr="D:\Users\AsProf\サスセ\サスセパンフ2009\第１次\森田先生\shibayama_2.jpg">
              <a:extLst>
                <a:ext uri="{FF2B5EF4-FFF2-40B4-BE49-F238E27FC236}">
                  <a16:creationId xmlns:a16="http://schemas.microsoft.com/office/drawing/2014/main" id="{F9CF767F-621B-44AE-97E1-4FF38D04EE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3397" r="1752" b="4356"/>
            <a:stretch>
              <a:fillRect/>
            </a:stretch>
          </p:blipFill>
          <p:spPr bwMode="auto">
            <a:xfrm>
              <a:off x="21962929" y="27240016"/>
              <a:ext cx="2284877"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テキスト ボックス 132">
              <a:extLst>
                <a:ext uri="{FF2B5EF4-FFF2-40B4-BE49-F238E27FC236}">
                  <a16:creationId xmlns:a16="http://schemas.microsoft.com/office/drawing/2014/main" id="{887B97BE-7CB7-48C2-8466-57158B6B414D}"/>
                </a:ext>
              </a:extLst>
            </p:cNvPr>
            <p:cNvSpPr txBox="1">
              <a:spLocks noChangeArrowheads="1"/>
            </p:cNvSpPr>
            <p:nvPr/>
          </p:nvSpPr>
          <p:spPr bwMode="auto">
            <a:xfrm>
              <a:off x="21962929" y="29942656"/>
              <a:ext cx="214994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eaLnBrk="1" hangingPunct="1">
                <a:spcBef>
                  <a:spcPct val="0"/>
                </a:spcBef>
                <a:buSzTx/>
                <a:buFontTx/>
                <a:buNone/>
              </a:pPr>
              <a:r>
                <a:rPr kumimoji="1" lang="ja-JP" altLang="en-US" sz="2000" b="1"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客員教授</a:t>
              </a:r>
              <a:endParaRPr kumimoji="1" lang="en-US" altLang="ja-JP" sz="2000" b="1"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endParaRPr>
            </a:p>
            <a:p>
              <a:pPr eaLnBrk="1" hangingPunct="1">
                <a:spcBef>
                  <a:spcPct val="0"/>
                </a:spcBef>
                <a:buSzTx/>
                <a:buFontTx/>
                <a:buNone/>
              </a:pPr>
              <a:r>
                <a:rPr kumimoji="1" lang="ja-JP" altLang="en-US" sz="2000" b="1"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柴山</a:t>
              </a:r>
              <a:r>
                <a:rPr kumimoji="1" lang="ja-JP" altLang="en-US" sz="2000" b="1">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　敦</a:t>
              </a:r>
              <a:endParaRPr kumimoji="1" lang="en-US" altLang="ja-JP" sz="2000" b="1"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endParaRPr>
            </a:p>
            <a:p>
              <a:pPr eaLnBrk="1" hangingPunct="1">
                <a:spcBef>
                  <a:spcPct val="0"/>
                </a:spcBef>
                <a:buSzTx/>
                <a:buFontTx/>
                <a:buNone/>
              </a:pPr>
              <a:r>
                <a:rPr lang="en-US" altLang="ja-JP" sz="2000" b="1"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a:t>
              </a:r>
              <a:r>
                <a:rPr lang="ja-JP" altLang="en-US" sz="2000" b="1">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秋田大学　教授</a:t>
              </a:r>
              <a:r>
                <a:rPr lang="en-US" altLang="ja-JP" sz="2000" b="1"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a:t>
              </a:r>
              <a:endParaRPr kumimoji="1" lang="en-US" altLang="ja-JP" sz="2000" b="1"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endParaRPr>
            </a:p>
          </p:txBody>
        </p:sp>
        <p:pic>
          <p:nvPicPr>
            <p:cNvPr id="64" name="図 63">
              <a:extLst>
                <a:ext uri="{FF2B5EF4-FFF2-40B4-BE49-F238E27FC236}">
                  <a16:creationId xmlns:a16="http://schemas.microsoft.com/office/drawing/2014/main" id="{27DFA466-BFB5-418D-8D37-CFC08A29774F}"/>
                </a:ext>
              </a:extLst>
            </p:cNvPr>
            <p:cNvPicPr>
              <a:picLocks noChangeAspect="1"/>
            </p:cNvPicPr>
            <p:nvPr/>
          </p:nvPicPr>
          <p:blipFill>
            <a:blip r:embed="rId10"/>
            <a:stretch>
              <a:fillRect/>
            </a:stretch>
          </p:blipFill>
          <p:spPr>
            <a:xfrm>
              <a:off x="21967430" y="30917143"/>
              <a:ext cx="2187522" cy="2700000"/>
            </a:xfrm>
            <a:prstGeom prst="rect">
              <a:avLst/>
            </a:prstGeom>
          </p:spPr>
        </p:pic>
        <p:sp>
          <p:nvSpPr>
            <p:cNvPr id="65" name="テキスト ボックス 575">
              <a:extLst>
                <a:ext uri="{FF2B5EF4-FFF2-40B4-BE49-F238E27FC236}">
                  <a16:creationId xmlns:a16="http://schemas.microsoft.com/office/drawing/2014/main" id="{D5DD7224-BA43-4F30-AB7C-B9CBE05BEA8B}"/>
                </a:ext>
              </a:extLst>
            </p:cNvPr>
            <p:cNvSpPr txBox="1">
              <a:spLocks noChangeArrowheads="1"/>
            </p:cNvSpPr>
            <p:nvPr/>
          </p:nvSpPr>
          <p:spPr bwMode="auto">
            <a:xfrm>
              <a:off x="21962928" y="33625080"/>
              <a:ext cx="254972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ja-JP" altLang="en-US" sz="2000" b="1" dirty="0">
                  <a:latin typeface="Arial" panose="020B0604020202020204" pitchFamily="34" charset="0"/>
                  <a:ea typeface="メイリオ" panose="020B0604030504040204" pitchFamily="50" charset="-128"/>
                  <a:sym typeface="Arial" panose="020B0604020202020204" pitchFamily="34" charset="0"/>
                </a:rPr>
                <a:t>東京大学　特任教授</a:t>
              </a:r>
              <a:endParaRPr lang="en-US" altLang="ja-JP" sz="2000" b="1" dirty="0">
                <a:latin typeface="Arial" panose="020B0604020202020204" pitchFamily="34" charset="0"/>
                <a:ea typeface="メイリオ" panose="020B0604030504040204" pitchFamily="50" charset="-128"/>
                <a:sym typeface="Arial" panose="020B0604020202020204" pitchFamily="34" charset="0"/>
              </a:endParaRPr>
            </a:p>
            <a:p>
              <a:pPr>
                <a:spcBef>
                  <a:spcPct val="0"/>
                </a:spcBef>
                <a:buSzTx/>
                <a:buNone/>
              </a:pPr>
              <a:r>
                <a:rPr lang="ja-JP" altLang="en-US" sz="2000" b="1" dirty="0">
                  <a:latin typeface="Arial" panose="020B0604020202020204" pitchFamily="34" charset="0"/>
                  <a:ea typeface="メイリオ" panose="020B0604030504040204" pitchFamily="50" charset="-128"/>
                  <a:sym typeface="Arial" panose="020B0604020202020204" pitchFamily="34" charset="0"/>
                </a:rPr>
                <a:t>星野　岳穂</a:t>
              </a:r>
              <a:endParaRPr lang="en-US" altLang="ja-JP" sz="2000" b="1" dirty="0">
                <a:latin typeface="Arial" panose="020B0604020202020204" pitchFamily="34" charset="0"/>
                <a:ea typeface="メイリオ" panose="020B0604030504040204" pitchFamily="50" charset="-128"/>
                <a:sym typeface="Arial" panose="020B0604020202020204" pitchFamily="34" charset="0"/>
              </a:endParaRPr>
            </a:p>
          </p:txBody>
        </p:sp>
        <p:sp>
          <p:nvSpPr>
            <p:cNvPr id="66" name="正方形/長方形 3">
              <a:extLst>
                <a:ext uri="{FF2B5EF4-FFF2-40B4-BE49-F238E27FC236}">
                  <a16:creationId xmlns:a16="http://schemas.microsoft.com/office/drawing/2014/main" id="{6782CF09-21E0-4473-9588-93581234876F}"/>
                </a:ext>
              </a:extLst>
            </p:cNvPr>
            <p:cNvSpPr>
              <a:spLocks noChangeArrowheads="1"/>
            </p:cNvSpPr>
            <p:nvPr/>
          </p:nvSpPr>
          <p:spPr bwMode="auto">
            <a:xfrm>
              <a:off x="17433526" y="19196538"/>
              <a:ext cx="4065616" cy="69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just">
                <a:lnSpc>
                  <a:spcPts val="4700"/>
                </a:lnSpc>
                <a:spcBef>
                  <a:spcPct val="0"/>
                </a:spcBef>
                <a:buSzTx/>
                <a:buNone/>
              </a:pPr>
              <a:r>
                <a:rPr lang="ja-JP" altLang="en-US" sz="3600" b="1" u="sng" dirty="0">
                  <a:solidFill>
                    <a:srgbClr val="33CC33"/>
                  </a:solidFill>
                  <a:latin typeface="Arial" panose="020B0604020202020204" pitchFamily="34" charset="0"/>
                  <a:ea typeface="メイリオ" panose="020B0604030504040204" pitchFamily="50" charset="-128"/>
                  <a:sym typeface="Arial" panose="020B0604020202020204" pitchFamily="34" charset="0"/>
                </a:rPr>
                <a:t>サポートメンバー</a:t>
              </a:r>
              <a:r>
                <a:rPr lang="ja-JP" altLang="en-US" sz="3600" b="1" dirty="0">
                  <a:solidFill>
                    <a:srgbClr val="33CC33"/>
                  </a:solidFill>
                  <a:latin typeface="Arial" panose="020B0604020202020204" pitchFamily="34" charset="0"/>
                  <a:ea typeface="メイリオ" panose="020B0604030504040204" pitchFamily="50" charset="-128"/>
                  <a:sym typeface="Arial" panose="020B0604020202020204" pitchFamily="34" charset="0"/>
                </a:rPr>
                <a:t>　</a:t>
              </a:r>
              <a:endParaRPr lang="en-US" altLang="ja-JP" sz="3600" b="1" dirty="0">
                <a:solidFill>
                  <a:srgbClr val="33CC33"/>
                </a:solidFill>
                <a:latin typeface="Arial" panose="020B0604020202020204" pitchFamily="34" charset="0"/>
                <a:ea typeface="メイリオ" panose="020B0604030504040204" pitchFamily="50" charset="-128"/>
                <a:sym typeface="Arial" panose="020B0604020202020204" pitchFamily="34" charset="0"/>
              </a:endParaRPr>
            </a:p>
          </p:txBody>
        </p:sp>
      </p:grpSp>
      <p:sp>
        <p:nvSpPr>
          <p:cNvPr id="68" name="Rectangle 11">
            <a:extLst>
              <a:ext uri="{FF2B5EF4-FFF2-40B4-BE49-F238E27FC236}">
                <a16:creationId xmlns:a16="http://schemas.microsoft.com/office/drawing/2014/main" id="{414FB426-9B71-453F-84C6-145D4AED1AC0}"/>
              </a:ext>
            </a:extLst>
          </p:cNvPr>
          <p:cNvSpPr>
            <a:spLocks/>
          </p:cNvSpPr>
          <p:nvPr/>
        </p:nvSpPr>
        <p:spPr bwMode="auto">
          <a:xfrm>
            <a:off x="1557338" y="9834014"/>
            <a:ext cx="22796500" cy="1503362"/>
          </a:xfrm>
          <a:prstGeom prst="rect">
            <a:avLst/>
          </a:prstGeom>
          <a:noFill/>
          <a:ln>
            <a:noFill/>
          </a:ln>
        </p:spPr>
        <p:txBody>
          <a:bodyPr lIns="177731" tIns="177731" rIns="361471" bIns="177731" anchor="ctr"/>
          <a:lstStyle>
            <a:lvl1pPr marL="6350" defTabSz="917575">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defTabSz="917575">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defTabSz="917575">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defTabSz="917575">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defTabSz="917575">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ctr" eaLnBrk="1" hangingPunct="1">
              <a:buFont typeface="Lucida Grande" charset="0"/>
              <a:buNone/>
            </a:pPr>
            <a:r>
              <a:rPr lang="ja-JP" altLang="en-US" sz="7200" dirty="0">
                <a:solidFill>
                  <a:schemeClr val="bg1"/>
                </a:solidFill>
                <a:latin typeface="Arial" panose="020B0604020202020204" pitchFamily="34" charset="0"/>
                <a:ea typeface="メイリオ" panose="020B0604030504040204" pitchFamily="50" charset="-128"/>
              </a:rPr>
              <a:t>先進的な資源循環技術を開発する産学連携拠点</a:t>
            </a:r>
            <a:endParaRPr lang="en-US" altLang="ja-JP" sz="7200" dirty="0">
              <a:solidFill>
                <a:schemeClr val="bg1"/>
              </a:solidFill>
              <a:latin typeface="Arial" panose="020B0604020202020204" pitchFamily="34" charset="0"/>
              <a:ea typeface="メイリオ" panose="020B0604030504040204" pitchFamily="50" charset="-128"/>
            </a:endParaRPr>
          </a:p>
        </p:txBody>
      </p:sp>
      <p:pic>
        <p:nvPicPr>
          <p:cNvPr id="71" name="図 70" descr="黒いシャツを着ている女性&#10;&#10;自動的に生成された説明">
            <a:extLst>
              <a:ext uri="{FF2B5EF4-FFF2-40B4-BE49-F238E27FC236}">
                <a16:creationId xmlns:a16="http://schemas.microsoft.com/office/drawing/2014/main" id="{A29C5CFB-824A-4EE7-A077-3D0349EF5DFD}"/>
              </a:ext>
            </a:extLst>
          </p:cNvPr>
          <p:cNvPicPr>
            <a:picLocks noChangeAspect="1"/>
          </p:cNvPicPr>
          <p:nvPr/>
        </p:nvPicPr>
        <p:blipFill rotWithShape="1">
          <a:blip r:embed="rId11"/>
          <a:srcRect l="12336" t="971" r="15849" b="20886"/>
          <a:stretch/>
        </p:blipFill>
        <p:spPr>
          <a:xfrm>
            <a:off x="27383338" y="19972557"/>
            <a:ext cx="2322000" cy="2700000"/>
          </a:xfrm>
          <a:prstGeom prst="rect">
            <a:avLst/>
          </a:prstGeom>
        </p:spPr>
      </p:pic>
      <p:sp>
        <p:nvSpPr>
          <p:cNvPr id="81" name="テキスト ボックス 575">
            <a:extLst>
              <a:ext uri="{FF2B5EF4-FFF2-40B4-BE49-F238E27FC236}">
                <a16:creationId xmlns:a16="http://schemas.microsoft.com/office/drawing/2014/main" id="{CB06E539-24B8-4597-9F51-A6E491CCF1BD}"/>
              </a:ext>
            </a:extLst>
          </p:cNvPr>
          <p:cNvSpPr txBox="1">
            <a:spLocks noChangeArrowheads="1"/>
          </p:cNvSpPr>
          <p:nvPr/>
        </p:nvSpPr>
        <p:spPr bwMode="auto">
          <a:xfrm>
            <a:off x="27288277" y="22672557"/>
            <a:ext cx="254924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ja-JP" altLang="en-US" sz="2000" b="1" dirty="0">
                <a:latin typeface="Arial" panose="020B0604020202020204" pitchFamily="34" charset="0"/>
                <a:ea typeface="メイリオ" panose="020B0604030504040204" pitchFamily="50" charset="-128"/>
                <a:sym typeface="Arial" panose="020B0604020202020204" pitchFamily="34" charset="0"/>
              </a:rPr>
              <a:t>東京大学　</a:t>
            </a:r>
            <a:r>
              <a:rPr lang="zh-TW" altLang="en-US" sz="2000" b="1" dirty="0">
                <a:latin typeface="Arial" panose="020B0604020202020204" pitchFamily="34" charset="0"/>
                <a:ea typeface="メイリオ" panose="020B0604030504040204" pitchFamily="50" charset="-128"/>
                <a:sym typeface="Arial" panose="020B0604020202020204" pitchFamily="34" charset="0"/>
              </a:rPr>
              <a:t>教授</a:t>
            </a:r>
          </a:p>
          <a:p>
            <a:pPr>
              <a:spcBef>
                <a:spcPct val="0"/>
              </a:spcBef>
              <a:buSzTx/>
              <a:buNone/>
            </a:pPr>
            <a:r>
              <a:rPr lang="ja-JP" altLang="en-US" sz="2000" b="1" dirty="0">
                <a:latin typeface="Arial" panose="020B0604020202020204" pitchFamily="34" charset="0"/>
                <a:ea typeface="メイリオ" panose="020B0604030504040204" pitchFamily="50" charset="-128"/>
                <a:sym typeface="Arial" panose="020B0604020202020204" pitchFamily="34" charset="0"/>
              </a:rPr>
              <a:t>大島 まり </a:t>
            </a:r>
          </a:p>
        </p:txBody>
      </p:sp>
      <p:grpSp>
        <p:nvGrpSpPr>
          <p:cNvPr id="6" name="グループ化 5">
            <a:extLst>
              <a:ext uri="{FF2B5EF4-FFF2-40B4-BE49-F238E27FC236}">
                <a16:creationId xmlns:a16="http://schemas.microsoft.com/office/drawing/2014/main" id="{C55CD420-E1AA-45A4-935E-6FF99E755FEA}"/>
              </a:ext>
            </a:extLst>
          </p:cNvPr>
          <p:cNvGrpSpPr/>
          <p:nvPr/>
        </p:nvGrpSpPr>
        <p:grpSpPr>
          <a:xfrm>
            <a:off x="991743" y="19904299"/>
            <a:ext cx="8073940" cy="14991787"/>
            <a:chOff x="17255302" y="19891599"/>
            <a:chExt cx="8073940" cy="14991787"/>
          </a:xfrm>
        </p:grpSpPr>
        <p:sp>
          <p:nvSpPr>
            <p:cNvPr id="76" name="テキスト ボックス 680">
              <a:extLst>
                <a:ext uri="{FF2B5EF4-FFF2-40B4-BE49-F238E27FC236}">
                  <a16:creationId xmlns:a16="http://schemas.microsoft.com/office/drawing/2014/main" id="{673ED9F9-81C6-42C0-9F56-0D27EA587FCE}"/>
                </a:ext>
              </a:extLst>
            </p:cNvPr>
            <p:cNvSpPr txBox="1">
              <a:spLocks noChangeArrowheads="1"/>
            </p:cNvSpPr>
            <p:nvPr/>
          </p:nvSpPr>
          <p:spPr bwMode="auto">
            <a:xfrm>
              <a:off x="17509235" y="23214473"/>
              <a:ext cx="71049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eaLnBrk="1" hangingPunct="1">
                <a:spcBef>
                  <a:spcPct val="0"/>
                </a:spcBef>
                <a:buSzTx/>
                <a:buFontTx/>
                <a:buNone/>
              </a:pPr>
              <a:r>
                <a:rPr kumimoji="1" lang="ja-JP" altLang="en-US" sz="3600" b="1" dirty="0">
                  <a:solidFill>
                    <a:srgbClr val="33CC33"/>
                  </a:solidFill>
                  <a:latin typeface="Arial" panose="020B0604020202020204" pitchFamily="34" charset="0"/>
                  <a:ea typeface="メイリオ" panose="020B0604030504040204" pitchFamily="50" charset="-128"/>
                  <a:sym typeface="Arial" panose="020B0604020202020204" pitchFamily="34" charset="0"/>
                </a:rPr>
                <a:t>非鉄金属製錬プロセスの最適化</a:t>
              </a:r>
              <a:endParaRPr kumimoji="1" lang="en-US" altLang="ja-JP" sz="3600" b="1" dirty="0">
                <a:solidFill>
                  <a:srgbClr val="33CC33"/>
                </a:solidFill>
                <a:latin typeface="Arial" panose="020B0604020202020204" pitchFamily="34" charset="0"/>
                <a:ea typeface="メイリオ" panose="020B0604030504040204" pitchFamily="50" charset="-128"/>
                <a:sym typeface="Arial" panose="020B0604020202020204" pitchFamily="34" charset="0"/>
              </a:endParaRPr>
            </a:p>
          </p:txBody>
        </p:sp>
        <p:grpSp>
          <p:nvGrpSpPr>
            <p:cNvPr id="5" name="グループ化 4">
              <a:extLst>
                <a:ext uri="{FF2B5EF4-FFF2-40B4-BE49-F238E27FC236}">
                  <a16:creationId xmlns:a16="http://schemas.microsoft.com/office/drawing/2014/main" id="{653B17D8-D219-483D-A3B0-C29B25E2828A}"/>
                </a:ext>
              </a:extLst>
            </p:cNvPr>
            <p:cNvGrpSpPr/>
            <p:nvPr/>
          </p:nvGrpSpPr>
          <p:grpSpPr>
            <a:xfrm>
              <a:off x="17255302" y="19891599"/>
              <a:ext cx="8073940" cy="14991787"/>
              <a:chOff x="17255302" y="19891599"/>
              <a:chExt cx="8073940" cy="14991787"/>
            </a:xfrm>
          </p:grpSpPr>
          <p:pic>
            <p:nvPicPr>
              <p:cNvPr id="73" name="図 72">
                <a:extLst>
                  <a:ext uri="{FF2B5EF4-FFF2-40B4-BE49-F238E27FC236}">
                    <a16:creationId xmlns:a16="http://schemas.microsoft.com/office/drawing/2014/main" id="{51AECE6B-0629-476F-9717-918EA1CA7686}"/>
                  </a:ext>
                </a:extLst>
              </p:cNvPr>
              <p:cNvPicPr>
                <a:picLocks noChangeAspect="1"/>
              </p:cNvPicPr>
              <p:nvPr/>
            </p:nvPicPr>
            <p:blipFill>
              <a:blip r:embed="rId12"/>
              <a:stretch>
                <a:fillRect/>
              </a:stretch>
            </p:blipFill>
            <p:spPr>
              <a:xfrm>
                <a:off x="17255302" y="24753830"/>
                <a:ext cx="8073940" cy="5824568"/>
              </a:xfrm>
              <a:prstGeom prst="rect">
                <a:avLst/>
              </a:prstGeom>
            </p:spPr>
          </p:pic>
          <p:sp>
            <p:nvSpPr>
              <p:cNvPr id="74" name="正方形/長方形 41">
                <a:extLst>
                  <a:ext uri="{FF2B5EF4-FFF2-40B4-BE49-F238E27FC236}">
                    <a16:creationId xmlns:a16="http://schemas.microsoft.com/office/drawing/2014/main" id="{54AC3E9E-1AF9-418B-A0E2-C306BD1E4B33}"/>
                  </a:ext>
                </a:extLst>
              </p:cNvPr>
              <p:cNvSpPr>
                <a:spLocks noChangeArrowheads="1"/>
              </p:cNvSpPr>
              <p:nvPr/>
            </p:nvSpPr>
            <p:spPr bwMode="auto">
              <a:xfrm>
                <a:off x="17376477" y="19891599"/>
                <a:ext cx="7704000" cy="14991787"/>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eaLnBrk="1" hangingPunct="1"/>
                <a:endParaRPr lang="ja-JP" altLang="en-US">
                  <a:latin typeface="+mn-lt"/>
                  <a:ea typeface="メイリオ" panose="020B0604030504040204" pitchFamily="50" charset="-128"/>
                </a:endParaRPr>
              </a:p>
            </p:txBody>
          </p:sp>
          <p:sp>
            <p:nvSpPr>
              <p:cNvPr id="77" name="Rectangle 19">
                <a:extLst>
                  <a:ext uri="{FF2B5EF4-FFF2-40B4-BE49-F238E27FC236}">
                    <a16:creationId xmlns:a16="http://schemas.microsoft.com/office/drawing/2014/main" id="{43A49013-78EC-4A1B-9196-F48D80F20569}"/>
                  </a:ext>
                </a:extLst>
              </p:cNvPr>
              <p:cNvSpPr>
                <a:spLocks noChangeArrowheads="1"/>
              </p:cNvSpPr>
              <p:nvPr/>
            </p:nvSpPr>
            <p:spPr bwMode="auto">
              <a:xfrm>
                <a:off x="20173145" y="19967739"/>
                <a:ext cx="48013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FontTx/>
                  <a:buNone/>
                </a:pPr>
                <a:r>
                  <a:rPr lang="ja-JP" altLang="en-US" sz="3600" b="1" u="sng" dirty="0">
                    <a:solidFill>
                      <a:srgbClr val="33CC33"/>
                    </a:solidFill>
                    <a:latin typeface="Arial" panose="020B0604020202020204" pitchFamily="34" charset="0"/>
                    <a:ea typeface="メイリオ" panose="020B0604030504040204" pitchFamily="50" charset="-128"/>
                    <a:sym typeface="Arial" panose="020B0604020202020204" pitchFamily="34" charset="0"/>
                  </a:rPr>
                  <a:t>特任教授　黒川　晴正</a:t>
                </a:r>
                <a:endParaRPr lang="en-US" altLang="ja-JP" sz="3600" b="1" dirty="0">
                  <a:solidFill>
                    <a:srgbClr val="33CC33"/>
                  </a:solidFill>
                  <a:latin typeface="Arial" panose="020B0604020202020204" pitchFamily="34" charset="0"/>
                  <a:ea typeface="メイリオ" panose="020B0604030504040204" pitchFamily="50" charset="-128"/>
                  <a:sym typeface="Arial" panose="020B0604020202020204" pitchFamily="34" charset="0"/>
                </a:endParaRPr>
              </a:p>
            </p:txBody>
          </p:sp>
          <p:sp>
            <p:nvSpPr>
              <p:cNvPr id="78" name="テキスト ボックス 575">
                <a:extLst>
                  <a:ext uri="{FF2B5EF4-FFF2-40B4-BE49-F238E27FC236}">
                    <a16:creationId xmlns:a16="http://schemas.microsoft.com/office/drawing/2014/main" id="{451D9439-A139-4253-97CF-4CEDE1334053}"/>
                  </a:ext>
                </a:extLst>
              </p:cNvPr>
              <p:cNvSpPr txBox="1">
                <a:spLocks noChangeArrowheads="1"/>
              </p:cNvSpPr>
              <p:nvPr/>
            </p:nvSpPr>
            <p:spPr bwMode="auto">
              <a:xfrm>
                <a:off x="20173145" y="20767614"/>
                <a:ext cx="485261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kumimoji="1" lang="ja-JP" altLang="en-US" sz="2800" b="1" dirty="0">
                    <a:latin typeface="Arial" panose="020B0604020202020204" pitchFamily="34" charset="0"/>
                    <a:ea typeface="メイリオ" panose="020B0604030504040204" pitchFamily="50" charset="-128"/>
                    <a:sym typeface="Arial" panose="020B0604020202020204" pitchFamily="34" charset="0"/>
                  </a:rPr>
                  <a:t>東京大学　生産技術研究所　</a:t>
                </a:r>
                <a:endParaRPr kumimoji="1" lang="en-US" altLang="ja-JP" sz="2800" b="1" dirty="0">
                  <a:latin typeface="Arial" panose="020B0604020202020204" pitchFamily="34" charset="0"/>
                  <a:ea typeface="メイリオ" panose="020B0604030504040204" pitchFamily="50" charset="-128"/>
                  <a:sym typeface="Arial" panose="020B0604020202020204" pitchFamily="34" charset="0"/>
                </a:endParaRPr>
              </a:p>
              <a:p>
                <a:pPr eaLnBrk="1" hangingPunct="1">
                  <a:spcBef>
                    <a:spcPct val="0"/>
                  </a:spcBef>
                  <a:buSzTx/>
                  <a:buFontTx/>
                  <a:buNone/>
                </a:pPr>
                <a:r>
                  <a:rPr kumimoji="1" lang="ja-JP" altLang="en-US" sz="2800" b="1" dirty="0">
                    <a:latin typeface="Arial" panose="020B0604020202020204" pitchFamily="34" charset="0"/>
                    <a:ea typeface="メイリオ" panose="020B0604030504040204" pitchFamily="50" charset="-128"/>
                    <a:sym typeface="Arial" panose="020B0604020202020204" pitchFamily="34" charset="0"/>
                  </a:rPr>
                  <a:t>特任教授</a:t>
                </a:r>
                <a:endParaRPr kumimoji="1" lang="en-US" altLang="ja-JP" sz="2800" b="1" dirty="0">
                  <a:latin typeface="Arial" panose="020B0604020202020204" pitchFamily="34" charset="0"/>
                  <a:ea typeface="メイリオ" panose="020B0604030504040204" pitchFamily="50" charset="-128"/>
                  <a:sym typeface="Arial" panose="020B0604020202020204" pitchFamily="34" charset="0"/>
                </a:endParaRPr>
              </a:p>
              <a:p>
                <a:pPr eaLnBrk="1" hangingPunct="1">
                  <a:spcBef>
                    <a:spcPct val="0"/>
                  </a:spcBef>
                  <a:buSzTx/>
                  <a:buFontTx/>
                  <a:buNone/>
                </a:pPr>
                <a:r>
                  <a:rPr kumimoji="1" lang="zh-TW" altLang="en-US" sz="2800" b="1" dirty="0">
                    <a:latin typeface="Arial" panose="020B0604020202020204" pitchFamily="34" charset="0"/>
                    <a:ea typeface="メイリオ" panose="020B0604030504040204" pitchFamily="50" charset="-128"/>
                    <a:sym typeface="Arial" panose="020B0604020202020204" pitchFamily="34" charset="0"/>
                  </a:rPr>
                  <a:t>住友金属鉱山（株）顧問</a:t>
                </a:r>
                <a:endParaRPr kumimoji="1" lang="en-US" altLang="ja-JP" sz="2800" b="1" dirty="0">
                  <a:latin typeface="Arial" panose="020B0604020202020204" pitchFamily="34" charset="0"/>
                  <a:ea typeface="メイリオ" panose="020B0604030504040204" pitchFamily="50" charset="-128"/>
                  <a:sym typeface="Arial" panose="020B0604020202020204" pitchFamily="34" charset="0"/>
                </a:endParaRPr>
              </a:p>
            </p:txBody>
          </p:sp>
          <p:sp>
            <p:nvSpPr>
              <p:cNvPr id="79" name="テキスト ボックス 60">
                <a:extLst>
                  <a:ext uri="{FF2B5EF4-FFF2-40B4-BE49-F238E27FC236}">
                    <a16:creationId xmlns:a16="http://schemas.microsoft.com/office/drawing/2014/main" id="{B5F7DFD0-0CC7-448B-B8E9-B8544E892E00}"/>
                  </a:ext>
                </a:extLst>
              </p:cNvPr>
              <p:cNvSpPr txBox="1">
                <a:spLocks noChangeArrowheads="1"/>
              </p:cNvSpPr>
              <p:nvPr/>
            </p:nvSpPr>
            <p:spPr bwMode="auto">
              <a:xfrm>
                <a:off x="17703219" y="30678493"/>
                <a:ext cx="748606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r>
                  <a:rPr lang="ja-JP" altLang="en-US" sz="3200" dirty="0">
                    <a:ea typeface="メイリオ" panose="020B0604030504040204" pitchFamily="50" charset="-128"/>
                  </a:rPr>
                  <a:t>非鉄金属製造プロセスにおける消費エネルギーの最小化、および目的元素を最大限回収よる廃棄物の発生量低減を目指して、様々な金属の、低消費エネルギー・低環境負荷・低コストプロセスの研究開発を行っています。</a:t>
                </a:r>
              </a:p>
            </p:txBody>
          </p:sp>
          <p:pic>
            <p:nvPicPr>
              <p:cNvPr id="4" name="図 3" descr="スーツを着た男性&#10;&#10;自動的に生成された説明">
                <a:extLst>
                  <a:ext uri="{FF2B5EF4-FFF2-40B4-BE49-F238E27FC236}">
                    <a16:creationId xmlns:a16="http://schemas.microsoft.com/office/drawing/2014/main" id="{FF2C1A2B-1F6A-4226-8BBD-3A135E0AB6CE}"/>
                  </a:ext>
                </a:extLst>
              </p:cNvPr>
              <p:cNvPicPr>
                <a:picLocks noChangeAspect="1"/>
              </p:cNvPicPr>
              <p:nvPr/>
            </p:nvPicPr>
            <p:blipFill rotWithShape="1">
              <a:blip r:embed="rId13"/>
              <a:srcRect l="19473" t="5417" r="16874" b="39795"/>
              <a:stretch/>
            </p:blipFill>
            <p:spPr>
              <a:xfrm>
                <a:off x="17395000" y="19913959"/>
                <a:ext cx="2700000" cy="2988000"/>
              </a:xfrm>
              <a:prstGeom prst="rect">
                <a:avLst/>
              </a:prstGeom>
            </p:spPr>
          </p:pic>
        </p:grpSp>
      </p:grpSp>
      <p:pic>
        <p:nvPicPr>
          <p:cNvPr id="7" name="図 6" descr="ダイアグラム&#10;&#10;自動的に生成された説明">
            <a:extLst>
              <a:ext uri="{FF2B5EF4-FFF2-40B4-BE49-F238E27FC236}">
                <a16:creationId xmlns:a16="http://schemas.microsoft.com/office/drawing/2014/main" id="{38A7DD3C-4B48-4B6A-8CA4-80ECCBCEAA41}"/>
              </a:ext>
            </a:extLst>
          </p:cNvPr>
          <p:cNvPicPr>
            <a:picLocks noChangeAspect="1"/>
          </p:cNvPicPr>
          <p:nvPr/>
        </p:nvPicPr>
        <p:blipFill rotWithShape="1">
          <a:blip r:embed="rId14"/>
          <a:srcRect l="2045"/>
          <a:stretch/>
        </p:blipFill>
        <p:spPr>
          <a:xfrm>
            <a:off x="9198956" y="24787993"/>
            <a:ext cx="7320653" cy="5514020"/>
          </a:xfrm>
          <a:prstGeom prst="rect">
            <a:avLst/>
          </a:prstGeom>
        </p:spPr>
      </p:pic>
      <p:grpSp>
        <p:nvGrpSpPr>
          <p:cNvPr id="3" name="グループ化 2">
            <a:extLst>
              <a:ext uri="{FF2B5EF4-FFF2-40B4-BE49-F238E27FC236}">
                <a16:creationId xmlns:a16="http://schemas.microsoft.com/office/drawing/2014/main" id="{3C86ED88-10EB-450F-ABEC-F7541BCC2CC1}"/>
              </a:ext>
            </a:extLst>
          </p:cNvPr>
          <p:cNvGrpSpPr/>
          <p:nvPr/>
        </p:nvGrpSpPr>
        <p:grpSpPr>
          <a:xfrm>
            <a:off x="17378318" y="19897079"/>
            <a:ext cx="7704000" cy="14980825"/>
            <a:chOff x="1132705" y="19902562"/>
            <a:chExt cx="7704000" cy="14980825"/>
          </a:xfrm>
        </p:grpSpPr>
        <p:pic>
          <p:nvPicPr>
            <p:cNvPr id="67" name="図 66" descr="スーツを着た男性&#10;&#10;自動的に生成された説明">
              <a:extLst>
                <a:ext uri="{FF2B5EF4-FFF2-40B4-BE49-F238E27FC236}">
                  <a16:creationId xmlns:a16="http://schemas.microsoft.com/office/drawing/2014/main" id="{75843CF2-7183-4B22-9770-E7E4C487B0CE}"/>
                </a:ext>
              </a:extLst>
            </p:cNvPr>
            <p:cNvPicPr>
              <a:picLocks noChangeAspect="1"/>
            </p:cNvPicPr>
            <p:nvPr/>
          </p:nvPicPr>
          <p:blipFill rotWithShape="1">
            <a:blip r:embed="rId15"/>
            <a:srcRect l="32063" t="9426" r="30851" b="50000"/>
            <a:stretch/>
          </p:blipFill>
          <p:spPr>
            <a:xfrm>
              <a:off x="1154317" y="19920368"/>
              <a:ext cx="2700000" cy="2988000"/>
            </a:xfrm>
            <a:prstGeom prst="rect">
              <a:avLst/>
            </a:prstGeom>
          </p:spPr>
        </p:pic>
        <p:sp>
          <p:nvSpPr>
            <p:cNvPr id="40" name="Rectangle 19">
              <a:extLst>
                <a:ext uri="{FF2B5EF4-FFF2-40B4-BE49-F238E27FC236}">
                  <a16:creationId xmlns:a16="http://schemas.microsoft.com/office/drawing/2014/main" id="{579E3A1F-9B1B-4ED5-87D3-F711EB044A00}"/>
                </a:ext>
              </a:extLst>
            </p:cNvPr>
            <p:cNvSpPr>
              <a:spLocks noChangeArrowheads="1"/>
            </p:cNvSpPr>
            <p:nvPr/>
          </p:nvSpPr>
          <p:spPr bwMode="auto">
            <a:xfrm>
              <a:off x="3733838" y="20035422"/>
              <a:ext cx="4339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FontTx/>
                <a:buNone/>
              </a:pPr>
              <a:r>
                <a:rPr lang="ja-JP" altLang="en-US" sz="3600" b="1" u="sng" dirty="0">
                  <a:solidFill>
                    <a:srgbClr val="33CC33"/>
                  </a:solidFill>
                  <a:latin typeface="Arial" panose="020B0604020202020204" pitchFamily="34" charset="0"/>
                  <a:ea typeface="メイリオ" panose="020B0604030504040204" pitchFamily="50" charset="-128"/>
                  <a:sym typeface="Arial" panose="020B0604020202020204" pitchFamily="34" charset="0"/>
                </a:rPr>
                <a:t>特任教授　岡部　徹</a:t>
              </a:r>
              <a:endParaRPr lang="en-US" altLang="ja-JP" sz="3600" b="1" dirty="0">
                <a:solidFill>
                  <a:srgbClr val="33CC33"/>
                </a:solidFill>
                <a:latin typeface="Arial" panose="020B0604020202020204" pitchFamily="34" charset="0"/>
                <a:ea typeface="メイリオ" panose="020B0604030504040204" pitchFamily="50" charset="-128"/>
                <a:sym typeface="Arial" panose="020B0604020202020204" pitchFamily="34" charset="0"/>
              </a:endParaRPr>
            </a:p>
          </p:txBody>
        </p:sp>
        <p:sp>
          <p:nvSpPr>
            <p:cNvPr id="41" name="テキスト ボックス 680">
              <a:extLst>
                <a:ext uri="{FF2B5EF4-FFF2-40B4-BE49-F238E27FC236}">
                  <a16:creationId xmlns:a16="http://schemas.microsoft.com/office/drawing/2014/main" id="{265D69F9-3590-4415-817B-7A721EF208BD}"/>
                </a:ext>
              </a:extLst>
            </p:cNvPr>
            <p:cNvSpPr txBox="1">
              <a:spLocks noChangeArrowheads="1"/>
            </p:cNvSpPr>
            <p:nvPr/>
          </p:nvSpPr>
          <p:spPr bwMode="auto">
            <a:xfrm>
              <a:off x="1429263" y="23349670"/>
              <a:ext cx="727664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eaLnBrk="1" hangingPunct="1">
                <a:spcBef>
                  <a:spcPct val="0"/>
                </a:spcBef>
                <a:buSzTx/>
                <a:buFontTx/>
                <a:buNone/>
              </a:pPr>
              <a:r>
                <a:rPr kumimoji="1" lang="ja-JP" altLang="en-US" sz="3600" b="1" dirty="0">
                  <a:solidFill>
                    <a:srgbClr val="33CC33"/>
                  </a:solidFill>
                  <a:latin typeface="Arial" panose="020B0604020202020204" pitchFamily="34" charset="0"/>
                  <a:ea typeface="メイリオ" panose="020B0604030504040204" pitchFamily="50" charset="-128"/>
                  <a:sym typeface="Arial" panose="020B0604020202020204" pitchFamily="34" charset="0"/>
                </a:rPr>
                <a:t>レアメタルの新規リサイクル技術</a:t>
              </a:r>
              <a:endParaRPr kumimoji="1" lang="en-US" altLang="ja-JP" sz="3600" b="1" dirty="0">
                <a:solidFill>
                  <a:srgbClr val="33CC33"/>
                </a:solidFill>
                <a:latin typeface="Arial" panose="020B0604020202020204" pitchFamily="34" charset="0"/>
                <a:ea typeface="メイリオ" panose="020B0604030504040204" pitchFamily="50" charset="-128"/>
                <a:sym typeface="Arial" panose="020B0604020202020204" pitchFamily="34" charset="0"/>
              </a:endParaRPr>
            </a:p>
            <a:p>
              <a:pPr eaLnBrk="1" hangingPunct="1">
                <a:spcBef>
                  <a:spcPct val="0"/>
                </a:spcBef>
                <a:buSzTx/>
                <a:buFontTx/>
                <a:buNone/>
              </a:pPr>
              <a:r>
                <a:rPr kumimoji="1" lang="ja-JP" altLang="en-US" sz="3600" b="1" dirty="0">
                  <a:solidFill>
                    <a:srgbClr val="33CC33"/>
                  </a:solidFill>
                  <a:latin typeface="Arial" panose="020B0604020202020204" pitchFamily="34" charset="0"/>
                  <a:ea typeface="メイリオ" panose="020B0604030504040204" pitchFamily="50" charset="-128"/>
                  <a:sym typeface="Arial" panose="020B0604020202020204" pitchFamily="34" charset="0"/>
                </a:rPr>
                <a:t>の開発</a:t>
              </a:r>
              <a:endParaRPr kumimoji="1" lang="en-US" altLang="ja-JP" sz="3600" b="1" dirty="0">
                <a:solidFill>
                  <a:srgbClr val="33CC33"/>
                </a:solidFill>
                <a:latin typeface="Arial" panose="020B0604020202020204" pitchFamily="34" charset="0"/>
                <a:ea typeface="メイリオ" panose="020B0604030504040204" pitchFamily="50" charset="-128"/>
                <a:sym typeface="Arial" panose="020B0604020202020204" pitchFamily="34" charset="0"/>
              </a:endParaRPr>
            </a:p>
          </p:txBody>
        </p:sp>
        <p:sp>
          <p:nvSpPr>
            <p:cNvPr id="42" name="テキスト ボックス 2">
              <a:extLst>
                <a:ext uri="{FF2B5EF4-FFF2-40B4-BE49-F238E27FC236}">
                  <a16:creationId xmlns:a16="http://schemas.microsoft.com/office/drawing/2014/main" id="{2A7BAE99-DBD9-4FFC-83F0-462CAA00CDC0}"/>
                </a:ext>
              </a:extLst>
            </p:cNvPr>
            <p:cNvSpPr txBox="1">
              <a:spLocks noChangeArrowheads="1"/>
            </p:cNvSpPr>
            <p:nvPr/>
          </p:nvSpPr>
          <p:spPr bwMode="auto">
            <a:xfrm>
              <a:off x="1425748" y="30703646"/>
              <a:ext cx="72000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r>
                <a:rPr lang="ja-JP" altLang="en-US" sz="3200" dirty="0">
                  <a:ea typeface="メイリオ" panose="020B0604030504040204" pitchFamily="50" charset="-128"/>
                </a:rPr>
                <a:t>構造材として需要の増大が見込まれるチタン、工具材料として欠かすことができないタングステンとコバルト、ニッケル基超合金に使われるレニウム、自動車排ガス浄化触媒に含まれる白金族金属などに注目し、新規な高効率かつ環境調和型のリサイクル技術の開発を行っています。</a:t>
              </a:r>
              <a:endParaRPr kumimoji="1" lang="ja-JP" altLang="en-US" sz="3200" dirty="0">
                <a:ea typeface="メイリオ" panose="020B0604030504040204" pitchFamily="50" charset="-128"/>
              </a:endParaRPr>
            </a:p>
          </p:txBody>
        </p:sp>
        <p:sp>
          <p:nvSpPr>
            <p:cNvPr id="43" name="テキスト ボックス 575">
              <a:extLst>
                <a:ext uri="{FF2B5EF4-FFF2-40B4-BE49-F238E27FC236}">
                  <a16:creationId xmlns:a16="http://schemas.microsoft.com/office/drawing/2014/main" id="{4172E03F-26E5-4526-BCCB-89F919300716}"/>
                </a:ext>
              </a:extLst>
            </p:cNvPr>
            <p:cNvSpPr txBox="1">
              <a:spLocks noChangeArrowheads="1"/>
            </p:cNvSpPr>
            <p:nvPr/>
          </p:nvSpPr>
          <p:spPr bwMode="auto">
            <a:xfrm>
              <a:off x="3733838" y="20835297"/>
              <a:ext cx="485261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eaLnBrk="1" hangingPunct="1">
                <a:spcBef>
                  <a:spcPct val="0"/>
                </a:spcBef>
                <a:buSzTx/>
                <a:buFontTx/>
                <a:buNone/>
              </a:pPr>
              <a:r>
                <a:rPr kumimoji="1" lang="ja-JP" altLang="en-US" sz="2800" b="1" dirty="0">
                  <a:latin typeface="Arial" panose="020B0604020202020204" pitchFamily="34" charset="0"/>
                  <a:ea typeface="メイリオ" panose="020B0604030504040204" pitchFamily="50" charset="-128"/>
                  <a:sym typeface="Arial" panose="020B0604020202020204" pitchFamily="34" charset="0"/>
                </a:rPr>
                <a:t>東京大学　生産技術研究所　</a:t>
              </a:r>
              <a:endParaRPr kumimoji="1" lang="en-US" altLang="ja-JP" sz="2800" b="1" dirty="0">
                <a:latin typeface="Arial" panose="020B0604020202020204" pitchFamily="34" charset="0"/>
                <a:ea typeface="メイリオ" panose="020B0604030504040204" pitchFamily="50" charset="-128"/>
                <a:sym typeface="Arial" panose="020B0604020202020204" pitchFamily="34" charset="0"/>
              </a:endParaRPr>
            </a:p>
            <a:p>
              <a:pPr eaLnBrk="1" hangingPunct="1">
                <a:spcBef>
                  <a:spcPct val="0"/>
                </a:spcBef>
                <a:buSzTx/>
                <a:buFontTx/>
                <a:buNone/>
              </a:pPr>
              <a:r>
                <a:rPr kumimoji="1" lang="ja-JP" altLang="en-US" sz="2800" b="1" dirty="0">
                  <a:latin typeface="Arial" panose="020B0604020202020204" pitchFamily="34" charset="0"/>
                  <a:ea typeface="メイリオ" panose="020B0604030504040204" pitchFamily="50" charset="-128"/>
                  <a:sym typeface="Arial" panose="020B0604020202020204" pitchFamily="34" charset="0"/>
                </a:rPr>
                <a:t>所長・教授</a:t>
              </a:r>
              <a:endParaRPr kumimoji="1" lang="en-US" altLang="ja-JP" sz="2800" b="1" dirty="0">
                <a:latin typeface="Arial" panose="020B0604020202020204" pitchFamily="34" charset="0"/>
                <a:ea typeface="メイリオ" panose="020B0604030504040204" pitchFamily="50" charset="-128"/>
                <a:sym typeface="Arial" panose="020B0604020202020204" pitchFamily="34" charset="0"/>
              </a:endParaRPr>
            </a:p>
          </p:txBody>
        </p:sp>
        <p:sp>
          <p:nvSpPr>
            <p:cNvPr id="44" name="正方形/長方形 41">
              <a:extLst>
                <a:ext uri="{FF2B5EF4-FFF2-40B4-BE49-F238E27FC236}">
                  <a16:creationId xmlns:a16="http://schemas.microsoft.com/office/drawing/2014/main" id="{8EF29985-4566-4E15-9F50-50D8E11A1920}"/>
                </a:ext>
              </a:extLst>
            </p:cNvPr>
            <p:cNvSpPr>
              <a:spLocks noChangeArrowheads="1"/>
            </p:cNvSpPr>
            <p:nvPr/>
          </p:nvSpPr>
          <p:spPr bwMode="auto">
            <a:xfrm>
              <a:off x="1132705" y="19902562"/>
              <a:ext cx="7704000" cy="14980825"/>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eaLnBrk="1" hangingPunct="1"/>
              <a:endParaRPr lang="ja-JP" altLang="en-US">
                <a:ea typeface="メイリオ" panose="020B0604030504040204" pitchFamily="50" charset="-128"/>
              </a:endParaRPr>
            </a:p>
          </p:txBody>
        </p:sp>
      </p:grpSp>
      <p:pic>
        <p:nvPicPr>
          <p:cNvPr id="69" name="図 6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442872" y="24775218"/>
            <a:ext cx="7565292" cy="5306689"/>
          </a:xfrm>
          <a:prstGeom prst="rect">
            <a:avLst/>
          </a:prstGeom>
        </p:spPr>
      </p:pic>
    </p:spTree>
    <p:extLst>
      <p:ext uri="{BB962C8B-B14F-4D97-AF65-F5344CB8AC3E}">
        <p14:creationId xmlns:p14="http://schemas.microsoft.com/office/powerpoint/2010/main" val="627443668"/>
      </p:ext>
    </p:extLst>
  </p:cSld>
  <p:clrMapOvr>
    <a:masterClrMapping/>
  </p:clrMapOvr>
  <p:timing>
    <p:tnLst>
      <p:par>
        <p:cTn id="1" dur="indefinite" restart="never" nodeType="tmRoot"/>
      </p:par>
    </p:tnLst>
  </p:timing>
</p:sld>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ホワイ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447</TotalTime>
  <Words>663</Words>
  <Application>Microsoft Office PowerPoint</Application>
  <PresentationFormat>ユーザー設定</PresentationFormat>
  <Paragraphs>63</Paragraphs>
  <Slides>1</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vt:i4>
      </vt:variant>
    </vt:vector>
  </HeadingPairs>
  <TitlesOfParts>
    <vt:vector size="9" baseType="lpstr">
      <vt:lpstr>Lucida Grande</vt:lpstr>
      <vt:lpstr>ＭＳ Ｐゴシック</vt:lpstr>
      <vt:lpstr>メイリオ</vt:lpstr>
      <vt:lpstr>メイリオ</vt:lpstr>
      <vt:lpstr>Arial</vt:lpstr>
      <vt:lpstr>Calibri</vt:lpstr>
      <vt:lpstr>Calibri Light</vt:lpstr>
      <vt:lpstr>ホワイト</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岡本健</dc:creator>
  <cp:lastModifiedBy>Kamimura</cp:lastModifiedBy>
  <cp:revision>43</cp:revision>
  <cp:lastPrinted>2021-04-13T05:20:53Z</cp:lastPrinted>
  <dcterms:created xsi:type="dcterms:W3CDTF">2017-03-13T07:23:39Z</dcterms:created>
  <dcterms:modified xsi:type="dcterms:W3CDTF">2022-01-17T02:43:44Z</dcterms:modified>
</cp:coreProperties>
</file>